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8"/>
  </p:notesMasterIdLst>
  <p:sldIdLst>
    <p:sldId id="258" r:id="rId6"/>
    <p:sldId id="273" r:id="rId7"/>
    <p:sldId id="2057" r:id="rId8"/>
    <p:sldId id="316" r:id="rId9"/>
    <p:sldId id="317" r:id="rId10"/>
    <p:sldId id="318" r:id="rId11"/>
    <p:sldId id="319" r:id="rId12"/>
    <p:sldId id="314" r:id="rId13"/>
    <p:sldId id="2045" r:id="rId14"/>
    <p:sldId id="2048" r:id="rId15"/>
    <p:sldId id="2062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ra Josipovic" initials="KJ" lastIdx="1" clrIdx="0">
    <p:extLst>
      <p:ext uri="{19B8F6BF-5375-455C-9EA6-DF929625EA0E}">
        <p15:presenceInfo xmlns:p15="http://schemas.microsoft.com/office/powerpoint/2012/main" userId="S::kjosipovic@wmo.int::3db77c78-b6f0-40c7-a5c2-2c2a2ad414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8DD"/>
    <a:srgbClr val="003AFF"/>
    <a:srgbClr val="F7FF00"/>
    <a:srgbClr val="00FFFF"/>
    <a:srgbClr val="FF9300"/>
    <a:srgbClr val="FFAD00"/>
    <a:srgbClr val="FFB408"/>
    <a:srgbClr val="FFA800"/>
    <a:srgbClr val="FFBA00"/>
    <a:srgbClr val="00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4"/>
    <p:restoredTop sz="97625"/>
  </p:normalViewPr>
  <p:slideViewPr>
    <p:cSldViewPr snapToGrid="0" snapToObjects="1">
      <p:cViewPr varScale="1">
        <p:scale>
          <a:sx n="124" d="100"/>
          <a:sy n="124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8464A-674B-7C4F-A655-82EA7087A90B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C932C-DBA4-2549-9CF1-846B548E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2714dff7c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312714dff7c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EC07DAE1-7595-84E9-44F6-03B744FD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25e805c28_0_343:notes">
            <a:extLst>
              <a:ext uri="{FF2B5EF4-FFF2-40B4-BE49-F238E27FC236}">
                <a16:creationId xmlns:a16="http://schemas.microsoft.com/office/drawing/2014/main" id="{876ABAC0-9198-7379-8651-B7AB2AD45D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i="1">
                <a:solidFill>
                  <a:srgbClr val="333333"/>
                </a:solidFill>
              </a:rPr>
              <a:t>SG</a:t>
            </a:r>
            <a:endParaRPr sz="1200" i="1">
              <a:solidFill>
                <a:srgbClr val="333333"/>
              </a:solidFill>
            </a:endParaRPr>
          </a:p>
        </p:txBody>
      </p:sp>
      <p:sp>
        <p:nvSpPr>
          <p:cNvPr id="294" name="Google Shape;294;g3125e805c28_0_343:notes">
            <a:extLst>
              <a:ext uri="{FF2B5EF4-FFF2-40B4-BE49-F238E27FC236}">
                <a16:creationId xmlns:a16="http://schemas.microsoft.com/office/drawing/2014/main" id="{06608659-200D-D98D-9E9E-36FF575FE5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187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8387a82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d8387a821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2714dff7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312714dff7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2f16de82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g312f16de82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2714dff7c_0_3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g312714dff7c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1abbaaff5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1abbaaff5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2f16de82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12f16de82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799-4231-2346-88CD-50EB4F7D6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7F83-D93D-B848-B8B4-C00862A7B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0179-53D6-2541-984B-2302772D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9576-B9E5-EC45-822F-70872F47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FFE-58EC-AD47-BCC4-79F7901E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1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4409-47BD-B745-9631-8FBF6F0C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0928A-9CEF-C94B-9E3D-ECF41CE9C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CF3C-E871-1246-AA8C-C00AA837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2C893-02D2-3A40-92BD-4F289774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0ACCC-903D-8849-B627-3B3B1442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679AA-F95A-6C49-924E-ED19D1BA6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B20FD-2E08-4D4E-ABFE-5B18E37C8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32CF-C083-EB49-AADB-8BF4409C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BAD8-8AEC-6745-9184-44F30BB2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D1102-6943-F445-BF9F-18E890F0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20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C09337-932E-DF18-5552-8A10A7DD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Cover – Insert title</a:t>
            </a:r>
            <a:endParaRPr lang="en-FR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165C1A-53B3-D986-E0E9-DDD54523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0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/>
            </a:lvl1pPr>
            <a:lvl2pPr algn="ctr">
              <a:defRPr sz="2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064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3C0AB1-DC1A-370D-2DBC-7F636C925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Content</a:t>
            </a:r>
            <a:endParaRPr lang="en-FR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4AFEC8-D7E6-FB46-B2C8-3E1FF518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13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84C69AE-3299-1F59-997F-1709C1D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2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Lorem Ipsum</a:t>
            </a:r>
            <a:endParaRPr lang="en-FR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DA0CF7-60D6-4B86-6F50-ECF55C6DB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17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3AAD9ED-75F1-0289-7EF5-74AB2DFD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2C05C5-F63A-53B8-E6BB-6E73E6E749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rgbClr val="005B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9AFEE7-E5E4-8C50-6361-BB920565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89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7684-9640-7B9F-691F-3B5A2666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5FF9C-C20C-490B-6F06-81BD2D8FB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69EF0-726B-80A7-9DCD-6896F352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901CD-B4D9-4C0A-A8C1-D42233A2E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5A26A-1F4A-80E3-3CF1-B5AF98EE4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296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C3EAE96-DCE0-88A1-D4B1-3E38DC19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FR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002E4A1E-1EB0-0593-1C8D-3884AC9BB310}"/>
              </a:ext>
            </a:extLst>
          </p:cNvPr>
          <p:cNvSpPr txBox="1"/>
          <p:nvPr userDrawn="1"/>
        </p:nvSpPr>
        <p:spPr>
          <a:xfrm>
            <a:off x="3824879" y="4572080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 dirty="0">
                <a:solidFill>
                  <a:srgbClr val="005BA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3112975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26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799-4231-2346-88CD-50EB4F7D6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7F83-D93D-B848-B8B4-C00862A7B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0"/>
            </a:lvl3pPr>
            <a:lvl4pPr marL="1371633" indent="0" algn="ctr">
              <a:buNone/>
              <a:defRPr sz="1600"/>
            </a:lvl4pPr>
            <a:lvl5pPr marL="1828844" indent="0" algn="ctr">
              <a:buNone/>
              <a:defRPr sz="1600"/>
            </a:lvl5pPr>
            <a:lvl6pPr marL="2286055" indent="0" algn="ctr">
              <a:buNone/>
              <a:defRPr sz="1600"/>
            </a:lvl6pPr>
            <a:lvl7pPr marL="2743266" indent="0" algn="ctr">
              <a:buNone/>
              <a:defRPr sz="1600"/>
            </a:lvl7pPr>
            <a:lvl8pPr marL="3200476" indent="0" algn="ctr">
              <a:buNone/>
              <a:defRPr sz="1600"/>
            </a:lvl8pPr>
            <a:lvl9pPr marL="36576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0179-53D6-2541-984B-2302772D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9576-B9E5-EC45-822F-70872F47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FFE-58EC-AD47-BCC4-79F7901E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0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14A7-5367-6641-89B3-ED5206D4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EACD7-D93B-FE43-8595-62E80F9C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CB0E1-F717-8543-8276-E0FF351B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C43B9-2296-0545-AA12-2E6E335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FCBA-5B72-1847-A4B5-B5B6FBAE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4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ctrTitle"/>
          </p:nvPr>
        </p:nvSpPr>
        <p:spPr>
          <a:xfrm>
            <a:off x="1260000" y="1260059"/>
            <a:ext cx="4271637" cy="3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3126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ubTitle" idx="1"/>
          </p:nvPr>
        </p:nvSpPr>
        <p:spPr>
          <a:xfrm>
            <a:off x="1260000" y="4590212"/>
            <a:ext cx="4271637" cy="82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12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>
              <a:lnSpc>
                <a:spcPct val="100000"/>
              </a:lnSpc>
              <a:spcBef>
                <a:spcPts val="1211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14"/>
            </a:lvl2pPr>
            <a:lvl3pPr lvl="2" algn="ctr">
              <a:lnSpc>
                <a:spcPct val="100000"/>
              </a:lnSpc>
              <a:spcBef>
                <a:spcPts val="202"/>
              </a:spcBef>
              <a:spcAft>
                <a:spcPts val="0"/>
              </a:spcAft>
              <a:buSzPts val="1500"/>
              <a:buNone/>
              <a:defRPr sz="1513"/>
            </a:lvl3pPr>
            <a:lvl4pPr lvl="3" algn="ctr">
              <a:lnSpc>
                <a:spcPct val="120000"/>
              </a:lnSpc>
              <a:spcBef>
                <a:spcPts val="1008"/>
              </a:spcBef>
              <a:spcAft>
                <a:spcPts val="0"/>
              </a:spcAft>
              <a:buSzPts val="1300"/>
              <a:buNone/>
              <a:defRPr sz="1311"/>
            </a:lvl4pPr>
            <a:lvl5pPr lvl="4" algn="ctr">
              <a:lnSpc>
                <a:spcPct val="120000"/>
              </a:lnSpc>
              <a:spcBef>
                <a:spcPts val="1211"/>
              </a:spcBef>
              <a:spcAft>
                <a:spcPts val="0"/>
              </a:spcAft>
              <a:buSzPts val="1300"/>
              <a:buNone/>
              <a:defRPr sz="1311"/>
            </a:lvl5pPr>
            <a:lvl6pPr lvl="5" algn="ctr">
              <a:lnSpc>
                <a:spcPct val="90000"/>
              </a:lnSpc>
              <a:spcBef>
                <a:spcPts val="1211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11"/>
            </a:lvl6pPr>
            <a:lvl7pPr lvl="6" algn="ctr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11"/>
            </a:lvl7pPr>
            <a:lvl8pPr lvl="7" algn="ctr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11"/>
            </a:lvl8pPr>
            <a:lvl9pPr lvl="8" algn="ctr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11"/>
            </a:lvl9pPr>
          </a:lstStyle>
          <a:p>
            <a:endParaRPr/>
          </a:p>
        </p:txBody>
      </p:sp>
      <p:pic>
        <p:nvPicPr>
          <p:cNvPr id="17" name="Google Shape;17;p2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000" y="5483054"/>
            <a:ext cx="1231395" cy="73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2"/>
          <p:cNvSpPr txBox="1">
            <a:spLocks noGrp="1"/>
          </p:cNvSpPr>
          <p:nvPr>
            <p:ph type="body" idx="2"/>
          </p:nvPr>
        </p:nvSpPr>
        <p:spPr>
          <a:xfrm>
            <a:off x="2576946" y="5780384"/>
            <a:ext cx="2954909" cy="44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609036" lvl="0" indent="-30451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6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1218072" lvl="1" indent="-304518" algn="l">
              <a:lnSpc>
                <a:spcPct val="100000"/>
              </a:lnSpc>
              <a:spcBef>
                <a:spcPts val="1211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/>
            </a:lvl2pPr>
            <a:lvl3pPr marL="1827108" lvl="2" indent="-304518" algn="l">
              <a:lnSpc>
                <a:spcPct val="100000"/>
              </a:lnSpc>
              <a:spcBef>
                <a:spcPts val="202"/>
              </a:spcBef>
              <a:spcAft>
                <a:spcPts val="0"/>
              </a:spcAft>
              <a:buSzPts val="1500"/>
              <a:buNone/>
              <a:defRPr/>
            </a:lvl3pPr>
            <a:lvl4pPr marL="2436144" lvl="3" indent="-431401" algn="l">
              <a:lnSpc>
                <a:spcPct val="120000"/>
              </a:lnSpc>
              <a:spcBef>
                <a:spcPts val="1008"/>
              </a:spcBef>
              <a:spcAft>
                <a:spcPts val="0"/>
              </a:spcAft>
              <a:buSzPts val="1500"/>
              <a:buChar char="―"/>
              <a:defRPr/>
            </a:lvl4pPr>
            <a:lvl5pPr marL="3045181" lvl="4" indent="-431401" algn="l">
              <a:lnSpc>
                <a:spcPct val="120000"/>
              </a:lnSpc>
              <a:spcBef>
                <a:spcPts val="1211"/>
              </a:spcBef>
              <a:spcAft>
                <a:spcPts val="0"/>
              </a:spcAft>
              <a:buSzPts val="1500"/>
              <a:buChar char="―"/>
              <a:defRPr/>
            </a:lvl5pPr>
            <a:lvl6pPr marL="3654217" lvl="5" indent="-431401" algn="l">
              <a:lnSpc>
                <a:spcPct val="90000"/>
              </a:lnSpc>
              <a:spcBef>
                <a:spcPts val="121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3253" lvl="6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2289" lvl="7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1325" lvl="8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>
            <a:spLocks noGrp="1"/>
          </p:cNvSpPr>
          <p:nvPr>
            <p:ph type="pic" idx="3"/>
          </p:nvPr>
        </p:nvSpPr>
        <p:spPr>
          <a:xfrm>
            <a:off x="6558001" y="2"/>
            <a:ext cx="5634183" cy="685822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20" name="Google Shape;20;p2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02" y="612029"/>
            <a:ext cx="4331217" cy="532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15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8081965" y="6493177"/>
            <a:ext cx="2743275" cy="18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1766400" y="6493177"/>
            <a:ext cx="4114909" cy="18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11250153" y="6493177"/>
            <a:ext cx="257455" cy="18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720727" y="1297049"/>
            <a:ext cx="5518909" cy="461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036" lvl="0" indent="-30451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1pPr>
            <a:lvl2pPr marL="1218072" lvl="1" indent="-304518" algn="l">
              <a:lnSpc>
                <a:spcPct val="90000"/>
              </a:lnSpc>
              <a:spcBef>
                <a:spcPts val="1412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/>
            </a:lvl2pPr>
            <a:lvl3pPr marL="1827108" lvl="2" indent="-304518" algn="l">
              <a:lnSpc>
                <a:spcPct val="100000"/>
              </a:lnSpc>
              <a:spcBef>
                <a:spcPts val="404"/>
              </a:spcBef>
              <a:spcAft>
                <a:spcPts val="0"/>
              </a:spcAft>
              <a:buSzPts val="1500"/>
              <a:buNone/>
              <a:defRPr/>
            </a:lvl3pPr>
            <a:lvl4pPr marL="2436144" lvl="3" indent="-431401" algn="l">
              <a:lnSpc>
                <a:spcPct val="100000"/>
              </a:lnSpc>
              <a:spcBef>
                <a:spcPts val="2319"/>
              </a:spcBef>
              <a:spcAft>
                <a:spcPts val="0"/>
              </a:spcAft>
              <a:buSzPts val="1500"/>
              <a:buChar char="•"/>
              <a:defRPr/>
            </a:lvl4pPr>
            <a:lvl5pPr marL="3045181" lvl="4" indent="-431401" algn="l">
              <a:lnSpc>
                <a:spcPct val="100000"/>
              </a:lnSpc>
              <a:spcBef>
                <a:spcPts val="706"/>
              </a:spcBef>
              <a:spcAft>
                <a:spcPts val="0"/>
              </a:spcAft>
              <a:buSzPts val="1500"/>
              <a:buChar char="•"/>
              <a:defRPr/>
            </a:lvl5pPr>
            <a:lvl6pPr marL="3654217" lvl="5" indent="-431401" algn="l">
              <a:lnSpc>
                <a:spcPct val="90000"/>
              </a:lnSpc>
              <a:spcBef>
                <a:spcPts val="7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3253" lvl="6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2289" lvl="7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1325" lvl="8" indent="-431401" algn="l">
              <a:lnSpc>
                <a:spcPct val="90000"/>
              </a:lnSpc>
              <a:spcBef>
                <a:spcPts val="404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720727" y="722346"/>
            <a:ext cx="5518909" cy="57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>
            <a:spLocks noGrp="1"/>
          </p:cNvSpPr>
          <p:nvPr>
            <p:ph type="pic" idx="2"/>
          </p:nvPr>
        </p:nvSpPr>
        <p:spPr>
          <a:xfrm>
            <a:off x="6900000" y="2"/>
            <a:ext cx="5292000" cy="685822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165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866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17ED-B526-3741-9437-CAA67CD3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CB9E6-61FE-0E4A-9EA7-A54AAE05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C00FF-8B7B-2849-8F0B-844EBBDC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EA24-2FF2-8645-B2F8-2B04E162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47AD9-32FD-5D40-8739-004AAA5C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F550-CB93-6440-9E7D-1990C023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4B28-9891-9C48-BBF7-3FA840B14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933CE-EA8D-4D49-A832-CFE5A31CF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8EF8E-143E-4648-850C-FFE87BCD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E1F61-4260-9C4D-AB89-CE7BE42C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0F333-43E3-5847-B0EC-E9AB122D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806A-B7D2-7140-9436-1143278A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E6735-5C95-C54F-8E6D-915607B71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5059F-B372-DB48-B36F-AA1616F3B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C662-5F07-F443-B63B-58577DB75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AC9D6-AFA3-A546-BB82-E3D4FE01C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A8E6B6-73E5-CA41-8BD4-041E50F4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955FE-D63C-D841-944B-31661EB3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28364-DF09-0447-BD31-D77CF631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A369-3332-8449-82FA-53904157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4008B-3EEF-6E40-9202-C50512A3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30F60-22F5-CF4F-8300-0C23FA8D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6F9C5-71CD-DF4D-87AE-1E560337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5756-9533-5947-8AA4-A55E45B5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4A894-2BDD-664C-9734-01944B8E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38AFC-927D-0E4C-8765-513AA32F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B2AB-6FB0-3F4B-B296-90A3EB5B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C93C-3293-7641-AEA6-C4007B00A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A7650-C748-FB4E-9BA6-288E3E3F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EDD49-D3A1-B74F-A8BB-1077D7DC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82356-7C2E-8A4E-9BC3-2381AEE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408F6-B699-7C45-B509-8772F6DF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0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179F-7EA1-A64F-AA5A-4307727C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14D99-0F9D-1849-B080-00CC58551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78331-B9EE-984C-BF89-C28E8A1BA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ECBAC-97ED-0B47-A77B-78F83C6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CB222-F7B7-A440-BD6A-F188B516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D5C41-6ADD-3445-9543-8CBA4F2C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E42707-DAB0-9642-AB96-BCDAFE10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C5FAD-B53E-A44E-ACCE-FA8671073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C309E-16C9-9949-AF70-5ED125810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EED87-2C30-6C46-8CD5-5737BBF046EB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BAAE-3D1C-F24D-97C2-A7BE90B75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00EC8-E292-F447-B047-35F0458B2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C007C7-A317-B3BD-4F67-1F0F9741F8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3477952"/>
            <a:ext cx="12192000" cy="338004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8A9C213-3E26-B848-BF1A-9E6EC69B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0" y="2204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WMO PPT Style #2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7037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B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9">
            <a:extLst>
              <a:ext uri="{FF2B5EF4-FFF2-40B4-BE49-F238E27FC236}">
                <a16:creationId xmlns:a16="http://schemas.microsoft.com/office/drawing/2014/main" id="{36007F3D-454B-E245-B71B-A5A5B5B8ECD1}"/>
              </a:ext>
            </a:extLst>
          </p:cNvPr>
          <p:cNvSpPr/>
          <p:nvPr/>
        </p:nvSpPr>
        <p:spPr>
          <a:xfrm>
            <a:off x="929666" y="618040"/>
            <a:ext cx="10048183" cy="257711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s-CO" sz="4400" b="1" kern="1000" spc="-1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47th RA IV </a:t>
            </a:r>
            <a:r>
              <a:rPr lang="es-CO" sz="4400" b="1" kern="1000" spc="-1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Hurricane</a:t>
            </a:r>
            <a:r>
              <a:rPr lang="es-CO" sz="4400" b="1" kern="1000" spc="-1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 </a:t>
            </a:r>
            <a:r>
              <a:rPr lang="es-CO" sz="4400" b="1" kern="1000" spc="-1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Committee</a:t>
            </a:r>
            <a:endParaRPr lang="es-CO" sz="4400" b="1" kern="1000" spc="-1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  <a:p>
            <a:pPr algn="ctr">
              <a:lnSpc>
                <a:spcPts val="3360"/>
              </a:lnSpc>
              <a:defRPr sz="1800"/>
            </a:pPr>
            <a:endParaRPr lang="es-CO" sz="4400" b="1" kern="1000" spc="-1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s-CO" sz="4400" b="1" kern="1000" spc="-1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Ocean</a:t>
            </a:r>
            <a:r>
              <a:rPr lang="es-CO" sz="4400" b="1" kern="1000" spc="-1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 Panel</a:t>
            </a:r>
          </a:p>
          <a:p>
            <a:pPr algn="ctr">
              <a:lnSpc>
                <a:spcPts val="3360"/>
              </a:lnSpc>
              <a:defRPr sz="1800"/>
            </a:pPr>
            <a:endParaRPr lang="es-CO" sz="4400" b="1" kern="1000" spc="-1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2400" b="1" kern="1000" spc="-1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The Hurricane Committee’s Ocean Panel as a Catalyst for Rapid Progress in Earth System Observations and Forecasting</a:t>
            </a:r>
            <a:endParaRPr lang="en-US" sz="4400" b="1" kern="1000" spc="-1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5378F560-4DE9-E56D-1AF7-F8BF45DD179B}"/>
              </a:ext>
            </a:extLst>
          </p:cNvPr>
          <p:cNvSpPr/>
          <p:nvPr/>
        </p:nvSpPr>
        <p:spPr>
          <a:xfrm>
            <a:off x="1071908" y="5624407"/>
            <a:ext cx="10048183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Thursday, 03</a:t>
            </a:r>
            <a:r>
              <a:rPr lang="en-US" sz="2000" baseline="30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April 2025, 16:15 -18:00 UTC</a:t>
            </a:r>
            <a:endParaRPr lang="es-CO" sz="200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 Salvador, El Salvador</a:t>
            </a:r>
            <a:endParaRPr lang="en-US" sz="2000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id="{3E1580C0-376B-571B-C62B-72190EC954B6}"/>
              </a:ext>
            </a:extLst>
          </p:cNvPr>
          <p:cNvSpPr/>
          <p:nvPr/>
        </p:nvSpPr>
        <p:spPr>
          <a:xfrm>
            <a:off x="756948" y="3900237"/>
            <a:ext cx="10048183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s-CO" sz="28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Scott Glenn</a:t>
            </a:r>
          </a:p>
          <a:p>
            <a:pPr algn="ctr"/>
            <a:r>
              <a:rPr lang="es-CO" sz="200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Distinguished</a:t>
            </a:r>
            <a:r>
              <a:rPr lang="es-CO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CO" sz="200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</a:t>
            </a:r>
            <a:r>
              <a:rPr lang="es-CO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Rutgers </a:t>
            </a:r>
            <a:r>
              <a:rPr lang="es-CO" sz="2000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</a:t>
            </a:r>
            <a:r>
              <a:rPr lang="es-CO" sz="2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382367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g312f16de827_0_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r="709"/>
          <a:stretch/>
        </p:blipFill>
        <p:spPr>
          <a:xfrm>
            <a:off x="5639" y="1121695"/>
            <a:ext cx="9751336" cy="501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12f16de827_0_4"/>
          <p:cNvSpPr txBox="1">
            <a:spLocks noGrp="1"/>
          </p:cNvSpPr>
          <p:nvPr>
            <p:ph type="title"/>
          </p:nvPr>
        </p:nvSpPr>
        <p:spPr>
          <a:xfrm>
            <a:off x="399011" y="61170"/>
            <a:ext cx="9357964" cy="1109592"/>
          </a:xfrm>
          <a:prstGeom prst="rect">
            <a:avLst/>
          </a:prstGeom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r>
              <a:rPr lang="en" sz="3200" dirty="0"/>
              <a:t>2025 Planned Caribbean Profile Observations</a:t>
            </a:r>
            <a:endParaRPr sz="3200" dirty="0"/>
          </a:p>
          <a:p>
            <a:endParaRPr sz="533" dirty="0"/>
          </a:p>
          <a:p>
            <a:pPr>
              <a:lnSpc>
                <a:spcPct val="100000"/>
              </a:lnSpc>
            </a:pPr>
            <a:r>
              <a:rPr lang="en" sz="1998" dirty="0" err="1"/>
              <a:t>OceanGliders</a:t>
            </a:r>
            <a:r>
              <a:rPr lang="en" sz="1998" dirty="0"/>
              <a:t> + Argo + Fishing Vessel Observation Network (FVON)     provide real-time profile data for assimilation by hurricane forecast models</a:t>
            </a:r>
            <a:endParaRPr sz="1998" dirty="0"/>
          </a:p>
          <a:p>
            <a:endParaRPr sz="2931" dirty="0"/>
          </a:p>
        </p:txBody>
      </p:sp>
      <p:sp>
        <p:nvSpPr>
          <p:cNvPr id="397" name="Google Shape;397;g312f16de827_0_4"/>
          <p:cNvSpPr/>
          <p:nvPr/>
        </p:nvSpPr>
        <p:spPr>
          <a:xfrm>
            <a:off x="5822254" y="3019305"/>
            <a:ext cx="547493" cy="185708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398" name="Google Shape;398;g312f16de827_0_4"/>
          <p:cNvSpPr/>
          <p:nvPr/>
        </p:nvSpPr>
        <p:spPr>
          <a:xfrm rot="4104281">
            <a:off x="3259825" y="2289783"/>
            <a:ext cx="639541" cy="1561381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399" name="Google Shape;399;g312f16de827_0_4"/>
          <p:cNvSpPr/>
          <p:nvPr/>
        </p:nvSpPr>
        <p:spPr>
          <a:xfrm rot="1524945">
            <a:off x="952726" y="1769880"/>
            <a:ext cx="579169" cy="1182461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400" name="Google Shape;400;g312f16de827_0_4"/>
          <p:cNvSpPr/>
          <p:nvPr/>
        </p:nvSpPr>
        <p:spPr>
          <a:xfrm>
            <a:off x="6353861" y="2051268"/>
            <a:ext cx="1226065" cy="1595722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401" name="Google Shape;401;g312f16de827_0_4"/>
          <p:cNvSpPr/>
          <p:nvPr/>
        </p:nvSpPr>
        <p:spPr>
          <a:xfrm rot="19935909">
            <a:off x="8050468" y="3810752"/>
            <a:ext cx="1031045" cy="159123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402" name="Google Shape;402;g312f16de827_0_4"/>
          <p:cNvSpPr txBox="1"/>
          <p:nvPr/>
        </p:nvSpPr>
        <p:spPr>
          <a:xfrm>
            <a:off x="9756977" y="1"/>
            <a:ext cx="2429351" cy="6832371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r>
              <a:rPr lang="en" sz="2000" b="1" dirty="0">
                <a:solidFill>
                  <a:srgbClr val="0000FF"/>
                </a:solidFill>
              </a:rPr>
              <a:t>North Atlantic Inflow -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PR-USVI-BVI</a:t>
            </a:r>
            <a:endParaRPr sz="2000" b="1" dirty="0">
              <a:solidFill>
                <a:srgbClr val="0000FF"/>
              </a:solidFill>
            </a:endParaRPr>
          </a:p>
          <a:p>
            <a:r>
              <a:rPr lang="en" sz="2000" b="1" dirty="0">
                <a:solidFill>
                  <a:srgbClr val="0000FF"/>
                </a:solidFill>
              </a:rPr>
              <a:t>(US Hurricane Gliders)</a:t>
            </a:r>
            <a:endParaRPr sz="2000" b="1" dirty="0">
              <a:solidFill>
                <a:srgbClr val="0000FF"/>
              </a:solidFill>
            </a:endParaRPr>
          </a:p>
          <a:p>
            <a:endParaRPr sz="1200" b="1" dirty="0">
              <a:solidFill>
                <a:schemeClr val="dk2"/>
              </a:solidFill>
            </a:endParaRPr>
          </a:p>
          <a:p>
            <a:r>
              <a:rPr lang="en" sz="2000" b="1" dirty="0">
                <a:solidFill>
                  <a:srgbClr val="FF0000"/>
                </a:solidFill>
              </a:rPr>
              <a:t>Throughflow -   </a:t>
            </a:r>
            <a:endParaRPr sz="2000" b="1" dirty="0">
              <a:solidFill>
                <a:srgbClr val="FF0000"/>
              </a:solidFill>
            </a:endParaRPr>
          </a:p>
          <a:p>
            <a:r>
              <a:rPr lang="en" sz="2000" b="1" dirty="0">
                <a:solidFill>
                  <a:srgbClr val="FF0000"/>
                </a:solidFill>
              </a:rPr>
              <a:t>DR to Curacao </a:t>
            </a:r>
            <a:endParaRPr sz="2000" b="1" dirty="0">
              <a:solidFill>
                <a:srgbClr val="FF0000"/>
              </a:solidFill>
            </a:endParaRPr>
          </a:p>
          <a:p>
            <a:r>
              <a:rPr lang="en" sz="2000" b="1" dirty="0">
                <a:solidFill>
                  <a:srgbClr val="FF0000"/>
                </a:solidFill>
              </a:rPr>
              <a:t>(2024 </a:t>
            </a:r>
            <a:r>
              <a:rPr lang="en" sz="2000" b="1" dirty="0" err="1">
                <a:solidFill>
                  <a:srgbClr val="FF0000"/>
                </a:solidFill>
              </a:rPr>
              <a:t>Vetlesen</a:t>
            </a:r>
            <a:r>
              <a:rPr lang="en" sz="2000" b="1" dirty="0">
                <a:solidFill>
                  <a:srgbClr val="FF0000"/>
                </a:solidFill>
              </a:rPr>
              <a:t> to US NSF)</a:t>
            </a:r>
            <a:endParaRPr sz="2000" b="1" dirty="0">
              <a:solidFill>
                <a:srgbClr val="FF0000"/>
              </a:solidFill>
            </a:endParaRPr>
          </a:p>
          <a:p>
            <a:endParaRPr sz="1200" b="1" dirty="0">
              <a:solidFill>
                <a:schemeClr val="dk2"/>
              </a:solidFill>
            </a:endParaRPr>
          </a:p>
          <a:p>
            <a:r>
              <a:rPr lang="en" sz="2000" b="1" dirty="0">
                <a:solidFill>
                  <a:srgbClr val="FFB408"/>
                </a:solidFill>
              </a:rPr>
              <a:t>Throughflow - Nicaraguan Bank (US NSF)</a:t>
            </a:r>
            <a:endParaRPr sz="2000" b="1" dirty="0">
              <a:solidFill>
                <a:srgbClr val="FFB408"/>
              </a:solidFill>
            </a:endParaRPr>
          </a:p>
          <a:p>
            <a:endParaRPr sz="1200" b="1" dirty="0">
              <a:solidFill>
                <a:schemeClr val="dk2"/>
              </a:solidFill>
            </a:endParaRPr>
          </a:p>
          <a:p>
            <a:r>
              <a:rPr lang="en" sz="2000" b="1" dirty="0">
                <a:solidFill>
                  <a:srgbClr val="00FFFF"/>
                </a:solidFill>
              </a:rPr>
              <a:t>Yucatan Outflow - </a:t>
            </a:r>
            <a:endParaRPr sz="2000" b="1" dirty="0">
              <a:solidFill>
                <a:srgbClr val="00FFFF"/>
              </a:solidFill>
            </a:endParaRPr>
          </a:p>
          <a:p>
            <a:r>
              <a:rPr lang="en" sz="2000" b="1" dirty="0">
                <a:solidFill>
                  <a:srgbClr val="00FFFF"/>
                </a:solidFill>
              </a:rPr>
              <a:t>Mexico </a:t>
            </a:r>
            <a:endParaRPr sz="2000" b="1" dirty="0">
              <a:solidFill>
                <a:srgbClr val="00FFFF"/>
              </a:solidFill>
            </a:endParaRPr>
          </a:p>
          <a:p>
            <a:r>
              <a:rPr lang="en" sz="2000" b="1" dirty="0">
                <a:solidFill>
                  <a:srgbClr val="00FFFF"/>
                </a:solidFill>
              </a:rPr>
              <a:t>(US NAS/ Mexico)</a:t>
            </a:r>
            <a:endParaRPr sz="2000" b="1" dirty="0">
              <a:solidFill>
                <a:srgbClr val="00FFFF"/>
              </a:solidFill>
            </a:endParaRPr>
          </a:p>
          <a:p>
            <a:endParaRPr sz="1200" b="1" dirty="0">
              <a:solidFill>
                <a:schemeClr val="dk2"/>
              </a:solidFill>
            </a:endParaRPr>
          </a:p>
          <a:p>
            <a:r>
              <a:rPr lang="en" sz="2000" b="1" dirty="0">
                <a:solidFill>
                  <a:srgbClr val="00FF00"/>
                </a:solidFill>
              </a:rPr>
              <a:t>South Atlantic Inflow - Barbados to Guyana (2025 </a:t>
            </a:r>
            <a:r>
              <a:rPr lang="en" sz="2000" b="1" dirty="0" err="1">
                <a:solidFill>
                  <a:srgbClr val="00FF00"/>
                </a:solidFill>
              </a:rPr>
              <a:t>Vetlesen</a:t>
            </a:r>
            <a:r>
              <a:rPr lang="en" sz="2000" b="1" dirty="0">
                <a:solidFill>
                  <a:srgbClr val="00FF00"/>
                </a:solidFill>
              </a:rPr>
              <a:t>)</a:t>
            </a:r>
            <a:endParaRPr sz="2000" b="1" dirty="0">
              <a:solidFill>
                <a:srgbClr val="00FF00"/>
              </a:solidFill>
            </a:endParaRPr>
          </a:p>
        </p:txBody>
      </p:sp>
      <p:pic>
        <p:nvPicPr>
          <p:cNvPr id="403" name="Google Shape;403;g312f16de827_0_4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72">
            <a:off x="6334723" y="2171743"/>
            <a:ext cx="852323" cy="53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12f16de82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34060">
            <a:off x="3752722" y="3912162"/>
            <a:ext cx="1125848" cy="61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12f16de82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34060">
            <a:off x="6607345" y="3996883"/>
            <a:ext cx="1125848" cy="61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12f16de82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34060">
            <a:off x="1745747" y="2502667"/>
            <a:ext cx="1125848" cy="61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12f16de827_0_4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64">
            <a:off x="809299" y="1920711"/>
            <a:ext cx="865990" cy="54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12f16de827_0_4" descr="glider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070">
            <a:off x="3029099" y="2785462"/>
            <a:ext cx="823322" cy="51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12f16de827_0_4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71">
            <a:off x="5577054" y="3178046"/>
            <a:ext cx="856889" cy="54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12f16de827_0_4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66">
            <a:off x="8250228" y="4408134"/>
            <a:ext cx="986698" cy="62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03;g312f16de827_0_4" descr="glider.png">
            <a:extLst>
              <a:ext uri="{FF2B5EF4-FFF2-40B4-BE49-F238E27FC236}">
                <a16:creationId xmlns:a16="http://schemas.microsoft.com/office/drawing/2014/main" id="{7F1FFCFD-D10A-5949-F341-38F93A54A0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72">
            <a:off x="6515791" y="3014357"/>
            <a:ext cx="852323" cy="53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7;g312f16de827_0_4" descr="glider.png">
            <a:extLst>
              <a:ext uri="{FF2B5EF4-FFF2-40B4-BE49-F238E27FC236}">
                <a16:creationId xmlns:a16="http://schemas.microsoft.com/office/drawing/2014/main" id="{06B1BEB3-F9A3-F0F9-4BC8-1704A6DA60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64">
            <a:off x="551321" y="2302784"/>
            <a:ext cx="865990" cy="54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9A3D2-56A4-93FA-5B24-B3E72613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BCAF5-B95E-3B4C-FDE8-7C6E5FAC739B}"/>
              </a:ext>
            </a:extLst>
          </p:cNvPr>
          <p:cNvSpPr txBox="1"/>
          <p:nvPr/>
        </p:nvSpPr>
        <p:spPr>
          <a:xfrm>
            <a:off x="511907" y="146132"/>
            <a:ext cx="10894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>
              <a:defRPr/>
            </a:pPr>
            <a:r>
              <a:rPr lang="en-US" sz="4000" b="1" kern="1000" dirty="0">
                <a:solidFill>
                  <a:srgbClr val="005BA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Key messages/recommendations to HC-47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6831F-0DF6-9721-1240-88F47794F341}"/>
              </a:ext>
            </a:extLst>
          </p:cNvPr>
          <p:cNvSpPr txBox="1"/>
          <p:nvPr/>
        </p:nvSpPr>
        <p:spPr>
          <a:xfrm>
            <a:off x="785283" y="854018"/>
            <a:ext cx="110852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Messages: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Caribbean is </a:t>
            </a:r>
            <a:r>
              <a:rPr lang="en-US" dirty="0" err="1"/>
              <a:t>undersampled</a:t>
            </a:r>
            <a:r>
              <a:rPr lang="en-US" dirty="0"/>
              <a:t>; Profile data is especially sparse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Operational ocean model is biased cold and fresh; Assimilation of daily profile data is especially good at improving the ocean component of coupled hurricane forecast models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2024 Glider demonstration projects (Yucatan, DR to Curacao, Martinique) used the cumbersome Marine Scientific Research (MSR) permission process to demonstrate value to both research and operations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Inspired by 2024 successes, 2025 hurricane season is an opportunity to demonstrate the value of even broader Caribbean-wide participation and three GOOS networks (</a:t>
            </a:r>
            <a:r>
              <a:rPr lang="en-US" dirty="0" err="1"/>
              <a:t>OceanGliders</a:t>
            </a:r>
            <a:r>
              <a:rPr lang="en-US" dirty="0"/>
              <a:t> + Argo + FVON)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Caribbean is process rich; Process and data rich regions are a magnet for early career scientists</a:t>
            </a:r>
          </a:p>
          <a:p>
            <a:endParaRPr lang="en-US" sz="1200" dirty="0"/>
          </a:p>
          <a:p>
            <a:r>
              <a:rPr lang="en-US" sz="2400" b="1" dirty="0"/>
              <a:t>Recommendations: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Accelerate the transition from Marine Scientific </a:t>
            </a:r>
            <a:r>
              <a:rPr lang="en-US" u="sng" dirty="0"/>
              <a:t>Research</a:t>
            </a:r>
            <a:r>
              <a:rPr lang="en-US" dirty="0"/>
              <a:t> permissions to regional agreements for </a:t>
            </a:r>
            <a:r>
              <a:rPr lang="en-US" u="sng" dirty="0"/>
              <a:t>operational</a:t>
            </a:r>
            <a:r>
              <a:rPr lang="en-US" dirty="0"/>
              <a:t> monitoring across national jurisdictions (e.g. CARICOM; Mexico-Cuba).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Together expand foundation support for demonstration projects that establish new Glider-ports and new Glider operational areas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Leverage existing excess capacity &amp; experience (e.g., U.S. &amp; Mexico) while building the Caribbean Glider Fleet and training local Glider operators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Provide RA IV Hurricane Committee endorsements to entities seeking funding for improved ocean observing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79EA8-4F9C-7B6C-DEE2-90B7214FD98D}"/>
              </a:ext>
            </a:extLst>
          </p:cNvPr>
          <p:cNvSpPr txBox="1"/>
          <p:nvPr/>
        </p:nvSpPr>
        <p:spPr>
          <a:xfrm>
            <a:off x="-445168" y="481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7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1392C-BBD9-B23D-062D-9468CDFE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31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6000" b="1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Gracias</a:t>
            </a:r>
            <a:br>
              <a:rPr lang="es-CO" sz="6000" b="1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FR" sz="6000" b="1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  <a:br>
              <a:rPr lang="es-CO" sz="6000" b="1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s-CO" sz="6000" b="1" dirty="0" err="1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Merci</a:t>
            </a:r>
            <a:endParaRPr lang="en-FR" sz="6000" b="1" dirty="0">
              <a:solidFill>
                <a:srgbClr val="005A9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5747C3C7-0FBD-0752-91F7-A3D4F8F0C8A9}"/>
              </a:ext>
            </a:extLst>
          </p:cNvPr>
          <p:cNvSpPr txBox="1"/>
          <p:nvPr/>
        </p:nvSpPr>
        <p:spPr>
          <a:xfrm>
            <a:off x="3824879" y="6020736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 dirty="0">
                <a:solidFill>
                  <a:srgbClr val="005A9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289045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2714dff7c_0_345"/>
          <p:cNvSpPr txBox="1">
            <a:spLocks noGrp="1"/>
          </p:cNvSpPr>
          <p:nvPr>
            <p:ph type="ctrTitle"/>
          </p:nvPr>
        </p:nvSpPr>
        <p:spPr>
          <a:xfrm>
            <a:off x="255643" y="1422047"/>
            <a:ext cx="6434524" cy="23839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" sz="3292" dirty="0"/>
              <a:t>Tropical Cyclone Exemplar: </a:t>
            </a:r>
            <a:r>
              <a:rPr lang="en" sz="1200" dirty="0"/>
              <a:t>  </a:t>
            </a:r>
            <a:br>
              <a:rPr lang="en" sz="1800" dirty="0"/>
            </a:br>
            <a:br>
              <a:rPr lang="en" sz="1800" dirty="0"/>
            </a:br>
            <a:r>
              <a:rPr lang="en" sz="3292" i="1" dirty="0"/>
              <a:t>Co-Designing Ocean Observing Systems for Improving Understanding and Forecasting of Tropical Cyclones</a:t>
            </a:r>
            <a:endParaRPr sz="3393" i="1" dirty="0"/>
          </a:p>
        </p:txBody>
      </p:sp>
      <p:sp>
        <p:nvSpPr>
          <p:cNvPr id="277" name="Google Shape;277;g312714dff7c_0_345"/>
          <p:cNvSpPr txBox="1">
            <a:spLocks noGrp="1"/>
          </p:cNvSpPr>
          <p:nvPr>
            <p:ph type="subTitle" idx="1"/>
          </p:nvPr>
        </p:nvSpPr>
        <p:spPr>
          <a:xfrm>
            <a:off x="572233" y="4260621"/>
            <a:ext cx="5071704" cy="2275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131" b="1" dirty="0">
                <a:latin typeface="Helvetica Neue"/>
                <a:ea typeface="Helvetica Neue"/>
                <a:cs typeface="Helvetica Neue"/>
                <a:sym typeface="Helvetica Neue"/>
              </a:rPr>
              <a:t>Co-Leads:</a:t>
            </a:r>
          </a:p>
          <a:p>
            <a:pPr marL="0" indent="0"/>
            <a:endParaRPr lang="en" sz="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/>
            <a:r>
              <a:rPr lang="en" sz="2131" b="1" dirty="0">
                <a:latin typeface="Helvetica Neue"/>
                <a:ea typeface="Helvetica Neue"/>
                <a:cs typeface="Helvetica Neue"/>
                <a:sym typeface="Helvetica Neue"/>
              </a:rPr>
              <a:t>Scott Glenn – </a:t>
            </a:r>
            <a:r>
              <a:rPr lang="en" sz="2131" b="1" i="1" dirty="0">
                <a:latin typeface="Helvetica Neue"/>
                <a:ea typeface="Helvetica Neue"/>
                <a:cs typeface="Helvetica Neue"/>
                <a:sym typeface="Helvetica Neue"/>
              </a:rPr>
              <a:t>Rutgers University</a:t>
            </a:r>
          </a:p>
          <a:p>
            <a:pPr marL="0" indent="0"/>
            <a:r>
              <a:rPr lang="en-US" sz="2000" dirty="0"/>
              <a:t>	</a:t>
            </a:r>
            <a:r>
              <a:rPr lang="en-US" sz="2000" dirty="0" err="1"/>
              <a:t>glenn@marine.rutgers.edu</a:t>
            </a:r>
            <a:endParaRPr sz="2000" b="1" i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/>
            <a:r>
              <a:rPr lang="en" sz="2131" b="1" dirty="0">
                <a:latin typeface="Helvetica Neue"/>
                <a:ea typeface="Helvetica Neue"/>
                <a:cs typeface="Helvetica Neue"/>
                <a:sym typeface="Helvetica Neue"/>
              </a:rPr>
              <a:t>Cheyenne </a:t>
            </a:r>
            <a:r>
              <a:rPr lang="en" sz="2131" b="1" dirty="0" err="1">
                <a:latin typeface="Helvetica Neue"/>
                <a:ea typeface="Helvetica Neue"/>
                <a:cs typeface="Helvetica Neue"/>
                <a:sym typeface="Helvetica Neue"/>
              </a:rPr>
              <a:t>Stienbarger</a:t>
            </a:r>
            <a:r>
              <a:rPr lang="en" sz="2131" b="1" dirty="0"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en" sz="2131" b="1" i="1" dirty="0">
                <a:latin typeface="Helvetica Neue"/>
                <a:ea typeface="Helvetica Neue"/>
                <a:cs typeface="Helvetica Neue"/>
                <a:sym typeface="Helvetica Neue"/>
              </a:rPr>
              <a:t>NOAA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-US" sz="2000" dirty="0"/>
              <a:t>	</a:t>
            </a:r>
            <a:r>
              <a:rPr lang="en-US" sz="2000" dirty="0" err="1"/>
              <a:t>cheyenne.stienbarger@noaa.gov</a:t>
            </a: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600"/>
              <a:buNone/>
            </a:pPr>
            <a:endParaRPr lang="en-US" sz="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 sz="2130" b="1" dirty="0">
                <a:latin typeface="Helvetica Neue"/>
                <a:ea typeface="Helvetica Neue"/>
                <a:cs typeface="Helvetica Neue"/>
                <a:sym typeface="Helvetica Neue"/>
              </a:rPr>
              <a:t>Plus International Steering Team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endParaRPr lang="en-US" sz="213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endParaRPr sz="1932" i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/>
            <a:endParaRPr sz="1998" dirty="0"/>
          </a:p>
        </p:txBody>
      </p:sp>
      <p:pic>
        <p:nvPicPr>
          <p:cNvPr id="280" name="Google Shape;280;g312714dff7c_0_34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390" y="1377625"/>
            <a:ext cx="4846612" cy="407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12714dff7c_0_345"/>
          <p:cNvSpPr txBox="1"/>
          <p:nvPr/>
        </p:nvSpPr>
        <p:spPr>
          <a:xfrm>
            <a:off x="6735887" y="5581273"/>
            <a:ext cx="5345623" cy="60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63" tIns="76063" rIns="76063" bIns="76063" anchor="t" anchorCtr="0">
            <a:spAutoFit/>
          </a:bodyPr>
          <a:lstStyle/>
          <a:p>
            <a:pPr algn="ctr">
              <a:buClr>
                <a:srgbClr val="000000"/>
              </a:buClr>
              <a:buSzPts val="909"/>
            </a:pPr>
            <a:r>
              <a:rPr lang="en" sz="1477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2024 Highlight: NOAA P3 Hurricane Hunter Track in Cat 5 </a:t>
            </a:r>
            <a:r>
              <a:rPr lang="en" sz="1477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Hurricane Beryl </a:t>
            </a:r>
            <a:r>
              <a:rPr lang="en" sz="1477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over Hurricane Glider RU29 in the Caribbean.</a:t>
            </a:r>
            <a:endParaRPr sz="1477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g312714dff7c_0_345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41843">
            <a:off x="7607415" y="2727913"/>
            <a:ext cx="913059" cy="57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12714dff7c_0_34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018" y="1377625"/>
            <a:ext cx="1437223" cy="81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68E050-7951-7A4D-72B8-23F00FB6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3125e805c28_0_343">
            <a:extLst>
              <a:ext uri="{FF2B5EF4-FFF2-40B4-BE49-F238E27FC236}">
                <a16:creationId xmlns:a16="http://schemas.microsoft.com/office/drawing/2014/main" id="{89C81ADF-B982-A713-43CA-C06E7F6F4D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8649"/>
            <a:ext cx="5986618" cy="3636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299" name="Google Shape;299;g3125e805c28_0_343">
            <a:extLst>
              <a:ext uri="{FF2B5EF4-FFF2-40B4-BE49-F238E27FC236}">
                <a16:creationId xmlns:a16="http://schemas.microsoft.com/office/drawing/2014/main" id="{FAEF2FE6-00CA-06F2-BD81-72BF354A5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14" y="95206"/>
            <a:ext cx="12105685" cy="4128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" sz="2931" dirty="0">
                <a:latin typeface="Barlow"/>
                <a:ea typeface="Barlow"/>
                <a:cs typeface="Barlow"/>
                <a:sym typeface="Barlow"/>
              </a:rPr>
              <a:t>Tropical Cyclone Exemplar Co-Design Starting Point: </a:t>
            </a:r>
            <a:br>
              <a:rPr lang="en" sz="2931" dirty="0">
                <a:latin typeface="Barlow"/>
                <a:ea typeface="Barlow"/>
                <a:cs typeface="Barlow"/>
                <a:sym typeface="Barlow"/>
              </a:rPr>
            </a:br>
            <a:r>
              <a:rPr lang="en" sz="2931" i="1" dirty="0">
                <a:latin typeface="Barlow"/>
                <a:ea typeface="Barlow"/>
                <a:cs typeface="Barlow"/>
                <a:sym typeface="Barlow"/>
              </a:rPr>
              <a:t>Numerous technologies demonstrated to improve hurricane forecasts</a:t>
            </a:r>
            <a:endParaRPr sz="2823" i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Google Shape;297;g3125e805c28_0_343">
            <a:extLst>
              <a:ext uri="{FF2B5EF4-FFF2-40B4-BE49-F238E27FC236}">
                <a16:creationId xmlns:a16="http://schemas.microsoft.com/office/drawing/2014/main" id="{B448D0B5-A649-14B0-014B-3F2FFA24B11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5384" y="1119431"/>
            <a:ext cx="5900302" cy="2045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3;g3125e805c28_0_343">
            <a:extLst>
              <a:ext uri="{FF2B5EF4-FFF2-40B4-BE49-F238E27FC236}">
                <a16:creationId xmlns:a16="http://schemas.microsoft.com/office/drawing/2014/main" id="{E59FE4D5-0D5A-BC00-4B8A-7011A3E6FA75}"/>
              </a:ext>
            </a:extLst>
          </p:cNvPr>
          <p:cNvSpPr txBox="1"/>
          <p:nvPr/>
        </p:nvSpPr>
        <p:spPr>
          <a:xfrm>
            <a:off x="6107535" y="3631473"/>
            <a:ext cx="6096000" cy="90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r>
              <a:rPr lang="en" sz="2131" b="1" dirty="0">
                <a:solidFill>
                  <a:srgbClr val="FF0000"/>
                </a:solidFill>
              </a:rPr>
              <a:t>“There is a dearth of subsurface profile data” </a:t>
            </a:r>
            <a:endParaRPr sz="2131" b="1" dirty="0">
              <a:solidFill>
                <a:srgbClr val="FF0000"/>
              </a:solidFill>
            </a:endParaRPr>
          </a:p>
          <a:p>
            <a:pPr marL="169177">
              <a:buClr>
                <a:srgbClr val="FF0000"/>
              </a:buClr>
              <a:buSzPts val="1600"/>
            </a:pPr>
            <a:r>
              <a:rPr lang="en" sz="2131" b="1" dirty="0">
                <a:solidFill>
                  <a:srgbClr val="FF0000"/>
                </a:solidFill>
              </a:rPr>
              <a:t>- NOAA Environmental Modeling Center (EMC) </a:t>
            </a:r>
            <a:endParaRPr sz="2131" b="1" dirty="0">
              <a:solidFill>
                <a:srgbClr val="FF0000"/>
              </a:solidFill>
            </a:endParaRPr>
          </a:p>
        </p:txBody>
      </p:sp>
      <p:sp>
        <p:nvSpPr>
          <p:cNvPr id="5" name="Google Shape;302;g3125e805c28_0_343">
            <a:extLst>
              <a:ext uri="{FF2B5EF4-FFF2-40B4-BE49-F238E27FC236}">
                <a16:creationId xmlns:a16="http://schemas.microsoft.com/office/drawing/2014/main" id="{E6B79404-8859-D8AE-F9EA-0F65512D7672}"/>
              </a:ext>
            </a:extLst>
          </p:cNvPr>
          <p:cNvSpPr/>
          <p:nvPr/>
        </p:nvSpPr>
        <p:spPr>
          <a:xfrm>
            <a:off x="86314" y="3214808"/>
            <a:ext cx="4367352" cy="173371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2C8CA5-80E2-8BEC-7A22-C6A1DA8E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24" y="4815722"/>
            <a:ext cx="1179881" cy="14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FDEB6A6-3664-B424-AFFA-5B6F467A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60" y="5102985"/>
            <a:ext cx="2097891" cy="7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59FD81-B926-26D4-4877-E61FA483AD56}"/>
              </a:ext>
            </a:extLst>
          </p:cNvPr>
          <p:cNvSpPr txBox="1"/>
          <p:nvPr/>
        </p:nvSpPr>
        <p:spPr>
          <a:xfrm>
            <a:off x="10037406" y="4877361"/>
            <a:ext cx="1937563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FVON</a:t>
            </a:r>
          </a:p>
          <a:p>
            <a:pPr algn="ctr"/>
            <a:r>
              <a:rPr lang="en-US" sz="2000" dirty="0"/>
              <a:t>Fishing Vessel Observing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B6638-C5FF-8CA2-BD5E-EE1096E1E0C6}"/>
              </a:ext>
            </a:extLst>
          </p:cNvPr>
          <p:cNvSpPr txBox="1"/>
          <p:nvPr/>
        </p:nvSpPr>
        <p:spPr>
          <a:xfrm>
            <a:off x="6493517" y="6209903"/>
            <a:ext cx="325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Leveraging two GOOS Mature Networks since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AF8F4-B16A-6F4A-B585-0816762814A6}"/>
              </a:ext>
            </a:extLst>
          </p:cNvPr>
          <p:cNvSpPr txBox="1"/>
          <p:nvPr/>
        </p:nvSpPr>
        <p:spPr>
          <a:xfrm>
            <a:off x="9961417" y="6208428"/>
            <a:ext cx="214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Adding an Emerging Network in 2025 </a:t>
            </a:r>
          </a:p>
        </p:txBody>
      </p:sp>
      <p:sp>
        <p:nvSpPr>
          <p:cNvPr id="12" name="Google Shape;300;g3125e805c28_0_343">
            <a:extLst>
              <a:ext uri="{FF2B5EF4-FFF2-40B4-BE49-F238E27FC236}">
                <a16:creationId xmlns:a16="http://schemas.microsoft.com/office/drawing/2014/main" id="{7623A6CE-0BDA-1D8D-225E-717C13ECEEA2}"/>
              </a:ext>
            </a:extLst>
          </p:cNvPr>
          <p:cNvSpPr/>
          <p:nvPr/>
        </p:nvSpPr>
        <p:spPr>
          <a:xfrm>
            <a:off x="8050510" y="3233250"/>
            <a:ext cx="1165321" cy="20660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ctr" anchorCtr="0">
            <a:noAutofit/>
          </a:bodyPr>
          <a:lstStyle/>
          <a:p>
            <a:pPr algn="ctr"/>
            <a:endParaRPr sz="2398"/>
          </a:p>
        </p:txBody>
      </p:sp>
      <p:sp>
        <p:nvSpPr>
          <p:cNvPr id="13" name="Google Shape;301;g3125e805c28_0_343">
            <a:extLst>
              <a:ext uri="{FF2B5EF4-FFF2-40B4-BE49-F238E27FC236}">
                <a16:creationId xmlns:a16="http://schemas.microsoft.com/office/drawing/2014/main" id="{06640FF6-6032-9C05-65CC-0C4C8F755816}"/>
              </a:ext>
            </a:extLst>
          </p:cNvPr>
          <p:cNvSpPr txBox="1"/>
          <p:nvPr/>
        </p:nvSpPr>
        <p:spPr>
          <a:xfrm>
            <a:off x="9215831" y="3079963"/>
            <a:ext cx="2100056" cy="49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r>
              <a:rPr lang="en" sz="1600" dirty="0">
                <a:solidFill>
                  <a:schemeClr val="dk2"/>
                </a:solidFill>
              </a:rPr>
              <a:t>Requirements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D6BDA-7BD5-951E-A809-EC4F5A00DE97}"/>
              </a:ext>
            </a:extLst>
          </p:cNvPr>
          <p:cNvSpPr txBox="1"/>
          <p:nvPr/>
        </p:nvSpPr>
        <p:spPr>
          <a:xfrm>
            <a:off x="6322924" y="1232924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Co-Design</a:t>
            </a:r>
          </a:p>
          <a:p>
            <a:r>
              <a:rPr lang="en-US" dirty="0"/>
              <a:t>Process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7DD8FE-0E6E-B9F1-6242-C48D1413F773}"/>
              </a:ext>
            </a:extLst>
          </p:cNvPr>
          <p:cNvSpPr/>
          <p:nvPr/>
        </p:nvSpPr>
        <p:spPr>
          <a:xfrm>
            <a:off x="6109855" y="1038648"/>
            <a:ext cx="6009684" cy="35033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87A69-3588-5371-B673-CC4783338726}"/>
              </a:ext>
            </a:extLst>
          </p:cNvPr>
          <p:cNvSpPr/>
          <p:nvPr/>
        </p:nvSpPr>
        <p:spPr>
          <a:xfrm>
            <a:off x="257215" y="4774157"/>
            <a:ext cx="11800884" cy="20422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9E4F7-6CE7-AEFC-C13D-19984E541CC5}"/>
              </a:ext>
            </a:extLst>
          </p:cNvPr>
          <p:cNvSpPr txBox="1"/>
          <p:nvPr/>
        </p:nvSpPr>
        <p:spPr>
          <a:xfrm>
            <a:off x="304799" y="4993633"/>
            <a:ext cx="585285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GOOS/WIGOS </a:t>
            </a:r>
          </a:p>
          <a:p>
            <a:r>
              <a:rPr lang="en-US" sz="2800" b="1" dirty="0"/>
              <a:t>Observations Coordination Group</a:t>
            </a:r>
          </a:p>
          <a:p>
            <a:endParaRPr lang="en-US" sz="1000" b="1" dirty="0"/>
          </a:p>
          <a:p>
            <a:r>
              <a:rPr lang="en-US" sz="2800" dirty="0"/>
              <a:t>&gt;15 Global Observing Networks</a:t>
            </a:r>
          </a:p>
        </p:txBody>
      </p:sp>
    </p:spTree>
    <p:extLst>
      <p:ext uri="{BB962C8B-B14F-4D97-AF65-F5344CB8AC3E}">
        <p14:creationId xmlns:p14="http://schemas.microsoft.com/office/powerpoint/2010/main" val="8614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2d8387a821c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0" y="1057921"/>
            <a:ext cx="7916703" cy="469282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d8387a821c_1_0"/>
          <p:cNvSpPr txBox="1">
            <a:spLocks noGrp="1"/>
          </p:cNvSpPr>
          <p:nvPr>
            <p:ph type="title"/>
          </p:nvPr>
        </p:nvSpPr>
        <p:spPr>
          <a:xfrm>
            <a:off x="1352414" y="328495"/>
            <a:ext cx="6029419" cy="6298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r>
              <a:rPr lang="en" sz="4000" dirty="0">
                <a:latin typeface="Barlow"/>
                <a:ea typeface="Barlow"/>
                <a:cs typeface="Barlow"/>
                <a:sym typeface="Barlow"/>
              </a:rPr>
              <a:t>2024 Hurricane Tracks</a:t>
            </a:r>
            <a:endParaRPr sz="4000" dirty="0"/>
          </a:p>
        </p:txBody>
      </p:sp>
      <p:sp>
        <p:nvSpPr>
          <p:cNvPr id="313" name="Google Shape;313;g2d8387a821c_1_0"/>
          <p:cNvSpPr txBox="1"/>
          <p:nvPr/>
        </p:nvSpPr>
        <p:spPr>
          <a:xfrm>
            <a:off x="8853165" y="820236"/>
            <a:ext cx="2394982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Heat Content</a:t>
            </a:r>
            <a:endParaRPr sz="173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d8387a821c_1_0"/>
          <p:cNvSpPr txBox="1"/>
          <p:nvPr/>
        </p:nvSpPr>
        <p:spPr>
          <a:xfrm>
            <a:off x="7942027" y="5573839"/>
            <a:ext cx="4225588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Low Surface Salinity for Barrier Layers</a:t>
            </a:r>
            <a:endParaRPr sz="1732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d8387a821c_1_0"/>
          <p:cNvSpPr txBox="1">
            <a:spLocks noGrp="1"/>
          </p:cNvSpPr>
          <p:nvPr>
            <p:ph type="title"/>
          </p:nvPr>
        </p:nvSpPr>
        <p:spPr>
          <a:xfrm>
            <a:off x="7677503" y="207789"/>
            <a:ext cx="4514497" cy="5718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pPr algn="ctr"/>
            <a:r>
              <a:rPr lang="en" sz="2600" dirty="0">
                <a:latin typeface="Barlow"/>
                <a:ea typeface="Barlow"/>
                <a:cs typeface="Barlow"/>
                <a:sym typeface="Barlow"/>
              </a:rPr>
              <a:t>Essential Ocean Features Affecting Hurricane Intensity</a:t>
            </a:r>
            <a:endParaRPr sz="2600" dirty="0"/>
          </a:p>
        </p:txBody>
      </p:sp>
      <p:pic>
        <p:nvPicPr>
          <p:cNvPr id="316" name="Google Shape;316;g2d8387a821c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044" y="-1132"/>
            <a:ext cx="1289073" cy="128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d8387a821c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344" y="3514631"/>
            <a:ext cx="4245271" cy="21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d8387a821c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0987" y="1227229"/>
            <a:ext cx="4267983" cy="21925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D007A-F453-8CF2-4017-8F1B1B27BEFE}"/>
              </a:ext>
            </a:extLst>
          </p:cNvPr>
          <p:cNvSpPr txBox="1"/>
          <p:nvPr/>
        </p:nvSpPr>
        <p:spPr>
          <a:xfrm>
            <a:off x="2791031" y="6029010"/>
            <a:ext cx="940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4">
                    <a:lumMod val="75000"/>
                  </a:schemeClr>
                </a:solidFill>
              </a:rPr>
              <a:t>Hurricane Tracks &amp; Essential Ocean Features cover the full Caribbean!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12714dff7c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72" y="48556"/>
            <a:ext cx="5035507" cy="36905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324" name="Google Shape;324;g312714dff7c_0_120"/>
          <p:cNvGraphicFramePr/>
          <p:nvPr>
            <p:extLst>
              <p:ext uri="{D42A27DB-BD31-4B8C-83A1-F6EECF244321}">
                <p14:modId xmlns:p14="http://schemas.microsoft.com/office/powerpoint/2010/main" val="761653166"/>
              </p:ext>
            </p:extLst>
          </p:nvPr>
        </p:nvGraphicFramePr>
        <p:xfrm>
          <a:off x="5389418" y="440659"/>
          <a:ext cx="6178084" cy="22842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3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7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/>
                        <a:t>2024</a:t>
                      </a:r>
                      <a:endParaRPr sz="1900" b="1" u="none" strike="noStrike" cap="none"/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/>
                        <a:t>Gulf of Mexico</a:t>
                      </a:r>
                      <a:endParaRPr sz="1900" b="1" u="none" strike="noStrike" cap="none" dirty="0"/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/>
                        <a:t>Caribbean Sea</a:t>
                      </a:r>
                      <a:endParaRPr sz="1900" b="1" u="none" strike="noStrike" cap="none"/>
                    </a:p>
                  </a:txBody>
                  <a:tcPr marL="121787" marR="121787" marT="121787" marB="1217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3C78D8"/>
                          </a:solidFill>
                        </a:rPr>
                        <a:t>Surface Area</a:t>
                      </a:r>
                      <a:endParaRPr sz="1900" b="1" u="none" strike="noStrike" cap="none" dirty="0">
                        <a:solidFill>
                          <a:srgbClr val="3C78D8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3C78D8"/>
                          </a:solidFill>
                        </a:rPr>
                        <a:t>1.55M km</a:t>
                      </a:r>
                      <a:r>
                        <a:rPr lang="en" sz="1900" b="1" u="none" strike="noStrike" cap="none" baseline="30000" dirty="0">
                          <a:solidFill>
                            <a:srgbClr val="3C78D8"/>
                          </a:solidFill>
                        </a:rPr>
                        <a:t>2</a:t>
                      </a:r>
                      <a:endParaRPr sz="1900" b="1" u="none" strike="noStrike" cap="none" baseline="30000" dirty="0">
                        <a:solidFill>
                          <a:srgbClr val="3C78D8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rgbClr val="3C78D8"/>
                          </a:solidFill>
                        </a:rPr>
                        <a:t>2.75M km</a:t>
                      </a:r>
                      <a:r>
                        <a:rPr lang="en" sz="1900" b="1" u="none" strike="noStrike" cap="none" baseline="30000">
                          <a:solidFill>
                            <a:srgbClr val="3C78D8"/>
                          </a:solidFill>
                        </a:rPr>
                        <a:t>2</a:t>
                      </a:r>
                      <a:endParaRPr sz="1900" b="1" u="none" strike="noStrike" cap="none" baseline="30000">
                        <a:solidFill>
                          <a:srgbClr val="3C78D8"/>
                        </a:solidFill>
                      </a:endParaRPr>
                    </a:p>
                  </a:txBody>
                  <a:tcPr marL="121787" marR="121787" marT="121787" marB="1217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38761D"/>
                          </a:solidFill>
                        </a:rPr>
                        <a:t>Argo Profiles</a:t>
                      </a:r>
                      <a:endParaRPr sz="1900" b="1" u="none" strike="noStrike" cap="none" dirty="0">
                        <a:solidFill>
                          <a:srgbClr val="38761D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38761D"/>
                          </a:solidFill>
                        </a:rPr>
                        <a:t>2,</a:t>
                      </a:r>
                      <a:r>
                        <a:rPr lang="en" sz="1900" b="1" dirty="0">
                          <a:solidFill>
                            <a:srgbClr val="38761D"/>
                          </a:solidFill>
                        </a:rPr>
                        <a:t>632</a:t>
                      </a:r>
                      <a:endParaRPr sz="1900" b="1" u="none" strike="noStrike" cap="none" dirty="0">
                        <a:solidFill>
                          <a:srgbClr val="38761D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rgbClr val="38761D"/>
                          </a:solidFill>
                        </a:rPr>
                        <a:t>1,</a:t>
                      </a:r>
                      <a:r>
                        <a:rPr lang="en" sz="1900" b="1">
                          <a:solidFill>
                            <a:srgbClr val="38761D"/>
                          </a:solidFill>
                        </a:rPr>
                        <a:t>371</a:t>
                      </a:r>
                      <a:endParaRPr sz="1900" b="1" u="none" strike="noStrike" cap="none">
                        <a:solidFill>
                          <a:srgbClr val="38761D"/>
                        </a:solidFill>
                      </a:endParaRPr>
                    </a:p>
                  </a:txBody>
                  <a:tcPr marL="121787" marR="121787" marT="121787" marB="1217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</a:rPr>
                        <a:t>Glider Profiles</a:t>
                      </a:r>
                      <a:endParaRPr sz="19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" sz="1900" b="1" dirty="0">
                          <a:solidFill>
                            <a:srgbClr val="FF0000"/>
                          </a:solidFill>
                        </a:rPr>
                        <a:t>5,784</a:t>
                      </a:r>
                      <a:endParaRPr sz="19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121787" marR="121787" marT="121787" marB="121787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" sz="19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" sz="1900" b="1" dirty="0">
                          <a:solidFill>
                            <a:srgbClr val="FF0000"/>
                          </a:solidFill>
                        </a:rPr>
                        <a:t>219</a:t>
                      </a:r>
                      <a:endParaRPr sz="19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121787" marR="121787" marT="121787" marB="1217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5" name="Google Shape;325;g312714dff7c_0_120" descr="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3072">
            <a:off x="1493051" y="3928600"/>
            <a:ext cx="2281984" cy="143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12714dff7c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34045">
            <a:off x="78528" y="4136828"/>
            <a:ext cx="1872558" cy="1021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12714dff7c_0_120"/>
          <p:cNvSpPr txBox="1"/>
          <p:nvPr/>
        </p:nvSpPr>
        <p:spPr>
          <a:xfrm>
            <a:off x="454823" y="5342787"/>
            <a:ext cx="3167867" cy="73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197" b="1" dirty="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Argo</a:t>
            </a:r>
            <a:r>
              <a:rPr lang="en" sz="3197" b="1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" sz="3197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Glider</a:t>
            </a:r>
            <a:endParaRPr sz="3197" b="1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12714dff7c_0_120"/>
          <p:cNvSpPr txBox="1"/>
          <p:nvPr/>
        </p:nvSpPr>
        <p:spPr>
          <a:xfrm>
            <a:off x="5579829" y="-101339"/>
            <a:ext cx="5987656" cy="61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 sz="2398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Profile Data Available for Assimilation</a:t>
            </a:r>
            <a:endParaRPr sz="2398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g312714dff7c_0_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73" y="48556"/>
            <a:ext cx="5052339" cy="36905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g312714dff7c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1238" y="2632481"/>
            <a:ext cx="8361226" cy="42255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2f16de827_0_32"/>
          <p:cNvSpPr txBox="1">
            <a:spLocks noGrp="1"/>
          </p:cNvSpPr>
          <p:nvPr>
            <p:ph type="title"/>
          </p:nvPr>
        </p:nvSpPr>
        <p:spPr>
          <a:xfrm>
            <a:off x="1141918" y="240525"/>
            <a:ext cx="10665325" cy="495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330" dirty="0">
                <a:latin typeface="Barlow"/>
                <a:ea typeface="Barlow"/>
                <a:cs typeface="Barlow"/>
                <a:sym typeface="Barlow"/>
              </a:rPr>
              <a:t>Caribbean Throughflow Glider Mission </a:t>
            </a:r>
            <a:endParaRPr sz="333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37" name="Google Shape;337;g312f16de82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0865" y="929407"/>
            <a:ext cx="4985484" cy="475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312f16de827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2015" y="4344484"/>
            <a:ext cx="3038487" cy="228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12f16de827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43" y="977096"/>
            <a:ext cx="3114759" cy="270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12f16de827_0_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0313" y="2"/>
            <a:ext cx="2936047" cy="284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12f16de827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3825" y="3032454"/>
            <a:ext cx="2222975" cy="544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2" name="Google Shape;342;g312f16de827_0_32"/>
          <p:cNvSpPr txBox="1"/>
          <p:nvPr/>
        </p:nvSpPr>
        <p:spPr>
          <a:xfrm>
            <a:off x="3462505" y="1064116"/>
            <a:ext cx="2375800" cy="20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" sz="1998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Exploratory Repeat Transect: </a:t>
            </a:r>
            <a:r>
              <a:rPr lang="en" sz="1998" b="1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Puerto Rico to</a:t>
            </a:r>
            <a:endParaRPr sz="1998" b="1" i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00"/>
            </a:pPr>
            <a:r>
              <a:rPr lang="en" sz="1998" b="1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Dominican Republic to</a:t>
            </a:r>
            <a:endParaRPr sz="1998" b="1" i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00"/>
            </a:pPr>
            <a:r>
              <a:rPr lang="en" sz="1998" b="1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Curacao</a:t>
            </a:r>
            <a:endParaRPr sz="1998" b="1" i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12f16de827_0_32"/>
          <p:cNvSpPr txBox="1"/>
          <p:nvPr/>
        </p:nvSpPr>
        <p:spPr>
          <a:xfrm>
            <a:off x="6490468" y="5680474"/>
            <a:ext cx="2759845" cy="73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WMO Region IV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Coordination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12f16de827_0_32"/>
          <p:cNvSpPr txBox="1"/>
          <p:nvPr/>
        </p:nvSpPr>
        <p:spPr>
          <a:xfrm>
            <a:off x="4226864" y="5188527"/>
            <a:ext cx="1372729" cy="4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Funded by: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g312f16de827_0_32"/>
          <p:cNvPicPr preferRelativeResize="0"/>
          <p:nvPr/>
        </p:nvPicPr>
        <p:blipFill rotWithShape="1">
          <a:blip r:embed="rId8">
            <a:alphaModFix/>
          </a:blip>
          <a:srcRect t="1299" b="3051"/>
          <a:stretch/>
        </p:blipFill>
        <p:spPr>
          <a:xfrm>
            <a:off x="25055" y="4288083"/>
            <a:ext cx="5579464" cy="25135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6" name="Google Shape;346;g312f16de827_0_32"/>
          <p:cNvSpPr txBox="1"/>
          <p:nvPr/>
        </p:nvSpPr>
        <p:spPr>
          <a:xfrm>
            <a:off x="11230080" y="519153"/>
            <a:ext cx="895171" cy="77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1732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Puerto Rico</a:t>
            </a:r>
            <a:endParaRPr sz="1732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12f16de827_0_32"/>
          <p:cNvSpPr txBox="1"/>
          <p:nvPr/>
        </p:nvSpPr>
        <p:spPr>
          <a:xfrm>
            <a:off x="9968432" y="4247734"/>
            <a:ext cx="1499811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Curacao</a:t>
            </a:r>
            <a:endParaRPr sz="1732" i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12f16de827_0_32"/>
          <p:cNvSpPr txBox="1"/>
          <p:nvPr/>
        </p:nvSpPr>
        <p:spPr>
          <a:xfrm>
            <a:off x="167555" y="3612555"/>
            <a:ext cx="5870964" cy="77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Before </a:t>
            </a:r>
            <a:r>
              <a:rPr lang="en" sz="1732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Glider Data</a:t>
            </a: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Assimilation - </a:t>
            </a:r>
            <a:endParaRPr sz="1732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300"/>
            </a:pPr>
            <a:r>
              <a:rPr lang="en" sz="1732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ROTFS Operational Model</a:t>
            </a: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is Biased Cold &amp; Fresh</a:t>
            </a:r>
            <a:endParaRPr sz="1732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12f16de827_0_32"/>
          <p:cNvSpPr txBox="1"/>
          <p:nvPr/>
        </p:nvSpPr>
        <p:spPr>
          <a:xfrm>
            <a:off x="726772" y="6164826"/>
            <a:ext cx="955515" cy="4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12f16de827_0_32"/>
          <p:cNvSpPr txBox="1"/>
          <p:nvPr/>
        </p:nvSpPr>
        <p:spPr>
          <a:xfrm>
            <a:off x="2006254" y="6164825"/>
            <a:ext cx="955515" cy="4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Salinity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2714dff7c_0_372"/>
          <p:cNvSpPr txBox="1">
            <a:spLocks noGrp="1"/>
          </p:cNvSpPr>
          <p:nvPr>
            <p:ph type="title"/>
          </p:nvPr>
        </p:nvSpPr>
        <p:spPr>
          <a:xfrm>
            <a:off x="612531" y="228489"/>
            <a:ext cx="10948662" cy="495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330" dirty="0">
                <a:latin typeface="Barlow"/>
                <a:ea typeface="Barlow"/>
                <a:cs typeface="Barlow"/>
                <a:sym typeface="Barlow"/>
              </a:rPr>
              <a:t>BERYL - Hurricane Hunter &amp; Hurricane Glider Coordination </a:t>
            </a:r>
            <a:endParaRPr sz="333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57" name="Google Shape;357;g312714dff7c_0_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06" y="1041515"/>
            <a:ext cx="3836614" cy="26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12714dff7c_0_3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30" y="4234047"/>
            <a:ext cx="5571629" cy="26239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9" name="Google Shape;359;g312714dff7c_0_372" descr="glide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3210">
            <a:off x="2337577" y="1321441"/>
            <a:ext cx="1073497" cy="6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12714dff7c_0_372"/>
          <p:cNvSpPr txBox="1"/>
          <p:nvPr/>
        </p:nvSpPr>
        <p:spPr>
          <a:xfrm>
            <a:off x="4025750" y="998865"/>
            <a:ext cx="1710017" cy="27068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5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Glider data is shared on the GTS in real time and assimilated in operational ocean models used for hurricane forecasts</a:t>
            </a:r>
            <a:endParaRPr sz="15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12714dff7c_0_372"/>
          <p:cNvSpPr txBox="1"/>
          <p:nvPr/>
        </p:nvSpPr>
        <p:spPr>
          <a:xfrm>
            <a:off x="136013" y="3594772"/>
            <a:ext cx="5571641" cy="77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After </a:t>
            </a:r>
            <a:r>
              <a:rPr lang="en" sz="1732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Glider Data</a:t>
            </a: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Assimilation -</a:t>
            </a:r>
            <a:endParaRPr sz="1732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300"/>
            </a:pPr>
            <a:r>
              <a:rPr lang="en" sz="1732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ROTFS Operational Model</a:t>
            </a:r>
            <a:r>
              <a:rPr lang="en" sz="1732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(and others) all improved</a:t>
            </a:r>
            <a:endParaRPr sz="1599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312714dff7c_0_3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0797" y="2835960"/>
            <a:ext cx="3034358" cy="344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12714dff7c_0_3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2112" y="921963"/>
            <a:ext cx="3670840" cy="199906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12714dff7c_0_372"/>
          <p:cNvSpPr txBox="1"/>
          <p:nvPr/>
        </p:nvSpPr>
        <p:spPr>
          <a:xfrm>
            <a:off x="8860184" y="3125876"/>
            <a:ext cx="3413877" cy="28289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5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 P3 Hurricane Hunter dropsonde deployments coordinated with underwater glider RU29 location in       Cat 5 Hurricane Beryl</a:t>
            </a:r>
          </a:p>
          <a:p>
            <a:pPr>
              <a:buClr>
                <a:srgbClr val="000000"/>
              </a:buClr>
              <a:buSzPts val="1400"/>
            </a:pPr>
            <a:endParaRPr lang="en" sz="1865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" sz="1865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Already engaged five       early career scientists in  Caribbean hurricane research</a:t>
            </a:r>
            <a:endParaRPr sz="1865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312714dff7c_0_372" descr="glide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3210">
            <a:off x="5626383" y="3635415"/>
            <a:ext cx="1073497" cy="6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12714dff7c_0_372"/>
          <p:cNvSpPr txBox="1"/>
          <p:nvPr/>
        </p:nvSpPr>
        <p:spPr>
          <a:xfrm>
            <a:off x="726772" y="6164826"/>
            <a:ext cx="955515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</a:t>
            </a:r>
            <a:endParaRPr sz="1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312714dff7c_0_372"/>
          <p:cNvSpPr txBox="1"/>
          <p:nvPr/>
        </p:nvSpPr>
        <p:spPr>
          <a:xfrm>
            <a:off x="6522699" y="6164826"/>
            <a:ext cx="4584912" cy="7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Operational hurricane forecasts and research enabled by the same datasets!</a:t>
            </a:r>
            <a:endParaRPr b="1" i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12714dff7c_0_372"/>
          <p:cNvSpPr txBox="1"/>
          <p:nvPr/>
        </p:nvSpPr>
        <p:spPr>
          <a:xfrm>
            <a:off x="2006254" y="6164826"/>
            <a:ext cx="955515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Salinity</a:t>
            </a:r>
            <a:endParaRPr sz="1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12714dff7c_0_372"/>
          <p:cNvSpPr txBox="1"/>
          <p:nvPr/>
        </p:nvSpPr>
        <p:spPr>
          <a:xfrm>
            <a:off x="6095999" y="998876"/>
            <a:ext cx="2128481" cy="18452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" sz="1732" i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World Record: Closest approach of any uncrewed underwater system to a hurricane eye.</a:t>
            </a:r>
            <a:endParaRPr sz="1732" i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036" indent="-414483">
              <a:buClr>
                <a:schemeClr val="dk2"/>
              </a:buClr>
              <a:buSzPts val="1300"/>
              <a:buFont typeface="Arial"/>
              <a:buChar char="-"/>
            </a:pPr>
            <a:r>
              <a:rPr lang="en" sz="1732" i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</a:t>
            </a:r>
            <a:endParaRPr sz="1732" i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86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1040" name="Google Shape;1040;p86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1" name="Google Shape;104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042" name="Google Shape;1042;p86"/>
            <p:cNvSpPr txBox="1"/>
            <p:nvPr/>
          </p:nvSpPr>
          <p:spPr>
            <a:xfrm>
              <a:off x="170899" y="151075"/>
              <a:ext cx="8297426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4000" b="1" kern="0" dirty="0">
                  <a:solidFill>
                    <a:srgbClr val="004065"/>
                  </a:solidFill>
                  <a:latin typeface="Oswald"/>
                  <a:ea typeface="Oswald"/>
                  <a:cs typeface="Oswald"/>
                  <a:sym typeface="Oswald"/>
                </a:rPr>
                <a:t>RTOFS Adjoint Model - Profile Assimilation Impacts </a:t>
              </a:r>
              <a:endParaRPr sz="4000" b="1" kern="0" dirty="0">
                <a:solidFill>
                  <a:srgbClr val="004065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defTabSz="1219170">
                <a:buClr>
                  <a:srgbClr val="000000"/>
                </a:buClr>
              </a:pPr>
              <a:endParaRPr sz="4000" b="1" kern="0" dirty="0">
                <a:solidFill>
                  <a:srgbClr val="004065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defTabSz="1219170">
                <a:buClr>
                  <a:srgbClr val="000000"/>
                </a:buClr>
              </a:pPr>
              <a:endParaRPr sz="4000" b="1" kern="0" dirty="0">
                <a:solidFill>
                  <a:srgbClr val="00406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043" name="Google Shape;1043;p8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/>
              <a:t>8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044" name="Google Shape;104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634" y="1625334"/>
            <a:ext cx="5796365" cy="29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502" y="1625334"/>
            <a:ext cx="5796365" cy="29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86"/>
          <p:cNvSpPr txBox="1"/>
          <p:nvPr/>
        </p:nvSpPr>
        <p:spPr>
          <a:xfrm>
            <a:off x="163790" y="4983637"/>
            <a:ext cx="12028078" cy="1725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95296" indent="-342900" defTabSz="121917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latin typeface="Roboto"/>
                <a:ea typeface="Roboto"/>
                <a:cs typeface="Roboto"/>
                <a:sym typeface="Roboto"/>
              </a:rPr>
              <a:t>On a per observation basis</a:t>
            </a:r>
            <a:r>
              <a:rPr lang="en" sz="2400" b="1" kern="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b="1" kern="0" dirty="0">
                <a:solidFill>
                  <a:srgbClr val="1B28DD"/>
                </a:solidFill>
                <a:latin typeface="Roboto"/>
                <a:ea typeface="Roboto"/>
                <a:cs typeface="Roboto"/>
                <a:sym typeface="Roboto"/>
              </a:rPr>
              <a:t>(blue boxes)</a:t>
            </a: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, T&amp;S profiles from </a:t>
            </a:r>
            <a:r>
              <a:rPr lang="en" sz="2400" b="1" kern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Argo</a:t>
            </a:r>
            <a:r>
              <a:rPr lang="en" sz="2400" b="1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lang="en" sz="2400" b="1" kern="0" dirty="0">
                <a:solidFill>
                  <a:srgbClr val="FF9300"/>
                </a:solidFill>
                <a:latin typeface="Roboto"/>
                <a:ea typeface="Roboto"/>
                <a:cs typeface="Roboto"/>
                <a:sym typeface="Roboto"/>
              </a:rPr>
              <a:t>Gliders</a:t>
            </a: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 outperformed all other data observing systems, including </a:t>
            </a:r>
            <a:r>
              <a:rPr lang="en" sz="2400" b="1" kern="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Satellite Altimetry (SSH)</a:t>
            </a: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 kern="0" dirty="0">
              <a:solidFill>
                <a:sysClr val="windowText" lastClr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95296" indent="-342900" defTabSz="121917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This supports the idea that prioritizing T&amp;S profiles could improve RTOFS perform</a:t>
            </a:r>
            <a:r>
              <a:rPr lang="en-US" sz="2400" kern="0" dirty="0" err="1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ance</a:t>
            </a:r>
            <a:r>
              <a:rPr lang="en-US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kern="0" dirty="0">
                <a:solidFill>
                  <a:sysClr val="windowText" lastClr="000000"/>
                </a:solidFill>
                <a:latin typeface="Roboto"/>
                <a:ea typeface="Roboto"/>
                <a:cs typeface="Roboto"/>
                <a:sym typeface="Roboto"/>
              </a:rPr>
              <a:t>the most.</a:t>
            </a:r>
            <a:endParaRPr sz="2400" kern="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31E52-FAAC-4846-E072-4B5B99591ED2}"/>
              </a:ext>
            </a:extLst>
          </p:cNvPr>
          <p:cNvSpPr txBox="1"/>
          <p:nvPr/>
        </p:nvSpPr>
        <p:spPr>
          <a:xfrm>
            <a:off x="914400" y="375019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 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D96A8-528F-593F-2B68-A756E93E8B52}"/>
              </a:ext>
            </a:extLst>
          </p:cNvPr>
          <p:cNvSpPr txBox="1"/>
          <p:nvPr/>
        </p:nvSpPr>
        <p:spPr>
          <a:xfrm>
            <a:off x="4815638" y="3784394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CAA58-2E30-4BBD-C324-1391428DA1D1}"/>
              </a:ext>
            </a:extLst>
          </p:cNvPr>
          <p:cNvSpPr txBox="1"/>
          <p:nvPr/>
        </p:nvSpPr>
        <p:spPr>
          <a:xfrm>
            <a:off x="6813912" y="37843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 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7410-AF8C-6DFC-50B9-C32F6275711A}"/>
              </a:ext>
            </a:extLst>
          </p:cNvPr>
          <p:cNvSpPr txBox="1"/>
          <p:nvPr/>
        </p:nvSpPr>
        <p:spPr>
          <a:xfrm>
            <a:off x="10780443" y="3750198"/>
            <a:ext cx="67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95ACD-E31E-A576-385D-EE0772A97C04}"/>
              </a:ext>
            </a:extLst>
          </p:cNvPr>
          <p:cNvSpPr txBox="1"/>
          <p:nvPr/>
        </p:nvSpPr>
        <p:spPr>
          <a:xfrm>
            <a:off x="2246723" y="1193448"/>
            <a:ext cx="171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35C89-24DE-90CE-F4B5-2D2B162450DD}"/>
              </a:ext>
            </a:extLst>
          </p:cNvPr>
          <p:cNvSpPr txBox="1"/>
          <p:nvPr/>
        </p:nvSpPr>
        <p:spPr>
          <a:xfrm>
            <a:off x="8446098" y="1193448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Salinity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CD73A-0FB0-988B-E4C0-1E5525F8FD66}"/>
              </a:ext>
            </a:extLst>
          </p:cNvPr>
          <p:cNvSpPr/>
          <p:nvPr/>
        </p:nvSpPr>
        <p:spPr>
          <a:xfrm>
            <a:off x="255634" y="2024284"/>
            <a:ext cx="2797313" cy="2810581"/>
          </a:xfrm>
          <a:prstGeom prst="rect">
            <a:avLst/>
          </a:prstGeom>
          <a:noFill/>
          <a:ln w="57150">
            <a:solidFill>
              <a:srgbClr val="003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2947B-0EDB-A76B-FE5C-50F0F3DD799F}"/>
              </a:ext>
            </a:extLst>
          </p:cNvPr>
          <p:cNvSpPr/>
          <p:nvPr/>
        </p:nvSpPr>
        <p:spPr>
          <a:xfrm>
            <a:off x="6104527" y="2024284"/>
            <a:ext cx="2797313" cy="2810581"/>
          </a:xfrm>
          <a:prstGeom prst="rect">
            <a:avLst/>
          </a:prstGeom>
          <a:noFill/>
          <a:ln w="57150">
            <a:solidFill>
              <a:srgbClr val="003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03;g3125e805c28_0_343">
            <a:extLst>
              <a:ext uri="{FF2B5EF4-FFF2-40B4-BE49-F238E27FC236}">
                <a16:creationId xmlns:a16="http://schemas.microsoft.com/office/drawing/2014/main" id="{4FA99234-E30C-E84F-C045-842224128412}"/>
              </a:ext>
            </a:extLst>
          </p:cNvPr>
          <p:cNvSpPr txBox="1"/>
          <p:nvPr/>
        </p:nvSpPr>
        <p:spPr>
          <a:xfrm>
            <a:off x="4620112" y="6336501"/>
            <a:ext cx="7571756" cy="57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 marL="169177">
              <a:buClr>
                <a:srgbClr val="FF0000"/>
              </a:buClr>
              <a:buSzPts val="1600"/>
            </a:pPr>
            <a:r>
              <a:rPr lang="en" sz="2131" b="1" dirty="0">
                <a:solidFill>
                  <a:srgbClr val="FF0000"/>
                </a:solidFill>
              </a:rPr>
              <a:t>Results from NOAA Environmental Modeling Center (EMC) </a:t>
            </a:r>
            <a:endParaRPr sz="2131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sizes and numbers&#10;&#10;AI-generated content may be incorrect.">
            <a:extLst>
              <a:ext uri="{FF2B5EF4-FFF2-40B4-BE49-F238E27FC236}">
                <a16:creationId xmlns:a16="http://schemas.microsoft.com/office/drawing/2014/main" id="{303151E8-9C98-CEE7-4200-EA2CD34D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26" y="798969"/>
            <a:ext cx="9935882" cy="6059031"/>
          </a:xfrm>
          <a:prstGeom prst="rect">
            <a:avLst/>
          </a:prstGeom>
        </p:spPr>
      </p:pic>
      <p:pic>
        <p:nvPicPr>
          <p:cNvPr id="4" name="Google Shape;325;g312714dff7c_0_120" descr="glider.png">
            <a:extLst>
              <a:ext uri="{FF2B5EF4-FFF2-40B4-BE49-F238E27FC236}">
                <a16:creationId xmlns:a16="http://schemas.microsoft.com/office/drawing/2014/main" id="{61E2E70B-8CB9-4D32-B856-B5ED6FBC60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60929">
            <a:off x="10585827" y="5124207"/>
            <a:ext cx="1506132" cy="71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6;g312714dff7c_0_120">
            <a:extLst>
              <a:ext uri="{FF2B5EF4-FFF2-40B4-BE49-F238E27FC236}">
                <a16:creationId xmlns:a16="http://schemas.microsoft.com/office/drawing/2014/main" id="{A40853E4-8114-DB00-1043-6286DCD957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434045">
            <a:off x="6136674" y="4692534"/>
            <a:ext cx="1872558" cy="10218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27;g312714dff7c_0_120">
            <a:extLst>
              <a:ext uri="{FF2B5EF4-FFF2-40B4-BE49-F238E27FC236}">
                <a16:creationId xmlns:a16="http://schemas.microsoft.com/office/drawing/2014/main" id="{D27B7B99-7C71-8D56-0C99-8169F9ACF814}"/>
              </a:ext>
            </a:extLst>
          </p:cNvPr>
          <p:cNvSpPr txBox="1"/>
          <p:nvPr/>
        </p:nvSpPr>
        <p:spPr>
          <a:xfrm>
            <a:off x="5699403" y="5474695"/>
            <a:ext cx="1238387" cy="73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197" b="1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Argo</a:t>
            </a:r>
            <a:endParaRPr sz="3197" b="1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7;g312714dff7c_0_120">
            <a:extLst>
              <a:ext uri="{FF2B5EF4-FFF2-40B4-BE49-F238E27FC236}">
                <a16:creationId xmlns:a16="http://schemas.microsoft.com/office/drawing/2014/main" id="{10F61E40-769F-31DF-17C1-F4333C8FE5E1}"/>
              </a:ext>
            </a:extLst>
          </p:cNvPr>
          <p:cNvSpPr txBox="1"/>
          <p:nvPr/>
        </p:nvSpPr>
        <p:spPr>
          <a:xfrm>
            <a:off x="10050900" y="5555621"/>
            <a:ext cx="1450302" cy="73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197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Glider</a:t>
            </a:r>
            <a:r>
              <a:rPr lang="en" sz="3197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197" b="1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 descr="A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66F2EAC4-8C8B-DC06-0A85-53426568F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405" y="1733549"/>
            <a:ext cx="1854200" cy="1079500"/>
          </a:xfrm>
          <a:prstGeom prst="rect">
            <a:avLst/>
          </a:prstGeom>
        </p:spPr>
      </p:pic>
      <p:pic>
        <p:nvPicPr>
          <p:cNvPr id="11" name="Picture 10" descr="A white rectangular sign with black numbers and symbols&#10;&#10;AI-generated content may be incorrect.">
            <a:extLst>
              <a:ext uri="{FF2B5EF4-FFF2-40B4-BE49-F238E27FC236}">
                <a16:creationId xmlns:a16="http://schemas.microsoft.com/office/drawing/2014/main" id="{E4294D05-66C9-A741-6AA9-76310D0A5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203" y="1733549"/>
            <a:ext cx="1968500" cy="1079500"/>
          </a:xfrm>
          <a:prstGeom prst="rect">
            <a:avLst/>
          </a:prstGeom>
        </p:spPr>
      </p:pic>
      <p:sp>
        <p:nvSpPr>
          <p:cNvPr id="12" name="Google Shape;348;g312714dff7c_0_126">
            <a:extLst>
              <a:ext uri="{FF2B5EF4-FFF2-40B4-BE49-F238E27FC236}">
                <a16:creationId xmlns:a16="http://schemas.microsoft.com/office/drawing/2014/main" id="{3E8BC0ED-CF7F-52DC-A5F8-2DEBB282DE94}"/>
              </a:ext>
            </a:extLst>
          </p:cNvPr>
          <p:cNvSpPr txBox="1">
            <a:spLocks/>
          </p:cNvSpPr>
          <p:nvPr/>
        </p:nvSpPr>
        <p:spPr>
          <a:xfrm>
            <a:off x="459971" y="159001"/>
            <a:ext cx="11272058" cy="495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BA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dk1"/>
              </a:buClr>
              <a:buSzPts val="1100"/>
            </a:pPr>
            <a:r>
              <a:rPr lang="en-US" sz="3600" dirty="0">
                <a:latin typeface="Barlow"/>
                <a:ea typeface="Barlow"/>
                <a:cs typeface="Barlow"/>
                <a:sym typeface="Barlow"/>
              </a:rPr>
              <a:t>Argo &amp; Glider comparison to operational RTOFS model</a:t>
            </a:r>
          </a:p>
        </p:txBody>
      </p:sp>
      <p:sp>
        <p:nvSpPr>
          <p:cNvPr id="13" name="Google Shape;327;g312714dff7c_0_120">
            <a:extLst>
              <a:ext uri="{FF2B5EF4-FFF2-40B4-BE49-F238E27FC236}">
                <a16:creationId xmlns:a16="http://schemas.microsoft.com/office/drawing/2014/main" id="{94BAB9A8-FB0D-3A27-A540-0AA0CF1C4AD3}"/>
              </a:ext>
            </a:extLst>
          </p:cNvPr>
          <p:cNvSpPr txBox="1"/>
          <p:nvPr/>
        </p:nvSpPr>
        <p:spPr>
          <a:xfrm>
            <a:off x="1625589" y="2475523"/>
            <a:ext cx="695823" cy="2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121787" rIns="121787" bIns="121787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" sz="319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RTOFS</a:t>
            </a:r>
            <a:endParaRPr sz="3197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B7159B-73CA-FAE0-9A12-02C54ED7E2BD}"/>
              </a:ext>
            </a:extLst>
          </p:cNvPr>
          <p:cNvSpPr txBox="1"/>
          <p:nvPr/>
        </p:nvSpPr>
        <p:spPr>
          <a:xfrm>
            <a:off x="103428" y="888304"/>
            <a:ext cx="2112998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Before each Profile is  Assimilated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CDB9A3-6197-B33B-9156-AC71BA9327BF}"/>
              </a:ext>
            </a:extLst>
          </p:cNvPr>
          <p:cNvSpPr/>
          <p:nvPr/>
        </p:nvSpPr>
        <p:spPr>
          <a:xfrm rot="18886160">
            <a:off x="4246112" y="2176767"/>
            <a:ext cx="3578043" cy="242925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E6EE9A-B079-B4F7-5CC5-2254158666A2}"/>
              </a:ext>
            </a:extLst>
          </p:cNvPr>
          <p:cNvSpPr txBox="1"/>
          <p:nvPr/>
        </p:nvSpPr>
        <p:spPr>
          <a:xfrm>
            <a:off x="3121570" y="2879845"/>
            <a:ext cx="142839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Cold Bias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896B38-2BF1-EBCA-ED58-AC13B7C41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818" y="6566985"/>
            <a:ext cx="469900" cy="21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D32544-3361-3452-1F52-925A944F9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405" y="6554953"/>
            <a:ext cx="584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49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d886eb-95f6-47f3-bdfb-70dab5061c60" xsi:nil="true"/>
    <lcf76f155ced4ddcb4097134ff3c332f xmlns="32697be0-4917-4b48-9b03-a68f538f312a">
      <Terms xmlns="http://schemas.microsoft.com/office/infopath/2007/PartnerControls"/>
    </lcf76f155ced4ddcb4097134ff3c332f>
    <_ip_UnifiedCompliancePolicyUIAction xmlns="http://schemas.microsoft.com/sharepoint/v3" xsi:nil="true"/>
    <Notes xmlns="32697be0-4917-4b48-9b03-a68f538f312a" xsi:nil="true"/>
    <_ip_UnifiedCompliancePolicyProperties xmlns="http://schemas.microsoft.com/sharepoint/v3" xsi:nil="true"/>
    <Link xmlns="32697be0-4917-4b48-9b03-a68f538f312a">
      <Url xsi:nil="true"/>
      <Description xsi:nil="true"/>
    </Link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F885A40FAF34FA44F4261FBDFE623" ma:contentTypeVersion="24" ma:contentTypeDescription="Create a new document." ma:contentTypeScope="" ma:versionID="1e05f0382ce80ce51c079c82c25adc78">
  <xsd:schema xmlns:xsd="http://www.w3.org/2001/XMLSchema" xmlns:xs="http://www.w3.org/2001/XMLSchema" xmlns:p="http://schemas.microsoft.com/office/2006/metadata/properties" xmlns:ns1="http://schemas.microsoft.com/sharepoint/v3" xmlns:ns2="32697be0-4917-4b48-9b03-a68f538f312a" xmlns:ns3="96d886eb-95f6-47f3-bdfb-70dab5061c60" targetNamespace="http://schemas.microsoft.com/office/2006/metadata/properties" ma:root="true" ma:fieldsID="67a2c0680ca73684d23f6a891da2cab4" ns1:_="" ns2:_="" ns3:_="">
    <xsd:import namespace="http://schemas.microsoft.com/sharepoint/v3"/>
    <xsd:import namespace="32697be0-4917-4b48-9b03-a68f538f312a"/>
    <xsd:import namespace="96d886eb-95f6-47f3-bdfb-70dab5061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ink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97be0-4917-4b48-9b03-a68f538f3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ink" ma:index="23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2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86eb-95f6-47f3-bdfb-70dab5061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75f39b5-acb7-46a4-91b0-268d5cabe986}" ma:internalName="TaxCatchAll" ma:showField="CatchAllData" ma:web="96d886eb-95f6-47f3-bdfb-70dab5061c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565FD8-2DDA-4874-A528-7291DA8AE3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BA3B44-D623-4C2A-AA23-C7D80C044A73}">
  <ds:schemaRefs>
    <ds:schemaRef ds:uri="http://schemas.microsoft.com/office/2006/metadata/properties"/>
    <ds:schemaRef ds:uri="http://schemas.microsoft.com/office/infopath/2007/PartnerControls"/>
    <ds:schemaRef ds:uri="0238f0ac-9b23-40a1-9bea-3608b3f97744"/>
    <ds:schemaRef ds:uri="9dd362d0-63f2-4e3c-ac06-664d054c738d"/>
    <ds:schemaRef ds:uri="96d886eb-95f6-47f3-bdfb-70dab5061c60"/>
    <ds:schemaRef ds:uri="32697be0-4917-4b48-9b03-a68f538f312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702B803-CFA1-4C91-938A-2454422050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697be0-4917-4b48-9b03-a68f538f312a"/>
    <ds:schemaRef ds:uri="96d886eb-95f6-47f3-bdfb-70dab5061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25550</TotalTime>
  <Words>769</Words>
  <Application>Microsoft Macintosh PowerPoint</Application>
  <PresentationFormat>Widescreen</PresentationFormat>
  <Paragraphs>132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Aptos</vt:lpstr>
      <vt:lpstr>Arial</vt:lpstr>
      <vt:lpstr>Barlow</vt:lpstr>
      <vt:lpstr>Barlow Semi Condensed Medium</vt:lpstr>
      <vt:lpstr>Calibri</vt:lpstr>
      <vt:lpstr>Calibri Light</vt:lpstr>
      <vt:lpstr>Helvetica Neue</vt:lpstr>
      <vt:lpstr>Open Sans</vt:lpstr>
      <vt:lpstr>Oswald</vt:lpstr>
      <vt:lpstr>Roboto</vt:lpstr>
      <vt:lpstr>Roboto Light</vt:lpstr>
      <vt:lpstr>Office Theme</vt:lpstr>
      <vt:lpstr>Custom Design</vt:lpstr>
      <vt:lpstr>PowerPoint Presentation</vt:lpstr>
      <vt:lpstr>Tropical Cyclone Exemplar:     Co-Designing Ocean Observing Systems for Improving Understanding and Forecasting of Tropical Cyclones</vt:lpstr>
      <vt:lpstr>Tropical Cyclone Exemplar Co-Design Starting Point:  Numerous technologies demonstrated to improve hurricane forecasts</vt:lpstr>
      <vt:lpstr>2024 Hurricane Tracks</vt:lpstr>
      <vt:lpstr>PowerPoint Presentation</vt:lpstr>
      <vt:lpstr>Caribbean Throughflow Glider Mission </vt:lpstr>
      <vt:lpstr>BERYL - Hurricane Hunter &amp; Hurricane Glider Coordination </vt:lpstr>
      <vt:lpstr>PowerPoint Presentation</vt:lpstr>
      <vt:lpstr>PowerPoint Presentation</vt:lpstr>
      <vt:lpstr>2025 Planned Caribbean Profile Observations  OceanGliders + Argo + Fishing Vessel Observation Network (FVON)     provide real-time profile data for assimilation by hurricane forecast models </vt:lpstr>
      <vt:lpstr>PowerPoint Presentation</vt:lpstr>
      <vt:lpstr>Gracias 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Josipovic</dc:creator>
  <cp:lastModifiedBy>Michael Crowley</cp:lastModifiedBy>
  <cp:revision>28</cp:revision>
  <dcterms:created xsi:type="dcterms:W3CDTF">2024-01-11T14:19:20Z</dcterms:created>
  <dcterms:modified xsi:type="dcterms:W3CDTF">2025-04-09T14:51:04Z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0x010100B9CF885A40FAF34FA44F4261FBDFE623</vt:lpwstr>
  </property>
  <property fmtid="{D5CDD505-2E9C-101B-9397-08002B2CF9AE}" pid="3" name="_dlc_DocIdItemGuid">
    <vt:lpwstr>d9410c5b-4b37-4c8f-8899-06403149ffc9</vt:lpwstr>
  </property>
  <property fmtid="{D5CDD505-2E9C-101B-9397-08002B2CF9AE}" pid="4" name="MediaServiceImageTags">
    <vt:lpwstr/>
  </property>
</Properties>
</file>